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9906000" cy="6858000" type="A4"/>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1506" autoAdjust="0"/>
    <p:restoredTop sz="93949" autoAdjust="0"/>
  </p:normalViewPr>
  <p:slideViewPr>
    <p:cSldViewPr>
      <p:cViewPr>
        <p:scale>
          <a:sx n="100" d="100"/>
          <a:sy n="100" d="100"/>
        </p:scale>
        <p:origin x="-432" y="204"/>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57212" y="5349903"/>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
        <p:nvSpPr>
          <p:cNvPr id="29" name="Title 28"/>
          <p:cNvSpPr>
            <a:spLocks noGrp="1"/>
          </p:cNvSpPr>
          <p:nvPr>
            <p:ph type="ctrTitle"/>
          </p:nvPr>
        </p:nvSpPr>
        <p:spPr>
          <a:xfrm>
            <a:off x="412750" y="4853412"/>
            <a:ext cx="916305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412750" y="3886200"/>
            <a:ext cx="916305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D3ADE1CE-89B1-4313-BB22-777279045FC2}" type="datetimeFigureOut">
              <a:rPr lang="en-US"/>
              <a:pPr>
                <a:defRPr/>
              </a:pPr>
              <a:t>3/16/2017</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915400" y="6473825"/>
            <a:ext cx="822325" cy="247650"/>
          </a:xfrm>
        </p:spPr>
        <p:txBody>
          <a:bodyPr/>
          <a:lstStyle>
            <a:lvl1pPr>
              <a:defRPr/>
            </a:lvl1pPr>
          </a:lstStyle>
          <a:p>
            <a:fld id="{AD9184AF-A540-49BD-8424-51C1B048BE3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FFECE5EE-DF9C-4149-B52A-7E486B7768CC}" type="datetimeFigureOut">
              <a:rPr lang="en-US"/>
              <a:pPr>
                <a:defRPr/>
              </a:pPr>
              <a:t>3/16/2017</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fld id="{D5974A2C-DC54-4E36-AF40-53E19CA132B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549277"/>
            <a:ext cx="1981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549277"/>
            <a:ext cx="67691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A15FD7-86F0-4DF8-BF6E-2C1F44276CA7}" type="datetimeFigureOut">
              <a:rPr lang="en-US"/>
              <a:pPr>
                <a:defRPr/>
              </a:pPr>
              <a:t>3/16/2017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F099831-AD4B-426E-BB47-663538B6C19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C0B7246E-58B0-4F34-A945-ACFB880CE2BA}" type="datetimeFigureOut">
              <a:rPr lang="en-US"/>
              <a:pPr>
                <a:defRPr/>
              </a:pPr>
              <a:t>3/16/2017</a:t>
            </a:fld>
            <a:endParaRPr lang="en-US"/>
          </a:p>
        </p:txBody>
      </p:sp>
      <p:sp>
        <p:nvSpPr>
          <p:cNvPr id="5" name="Footer Placeholder 18"/>
          <p:cNvSpPr>
            <a:spLocks noGrp="1"/>
          </p:cNvSpPr>
          <p:nvPr>
            <p:ph type="ftr" sz="quarter" idx="11"/>
          </p:nvPr>
        </p:nvSpPr>
        <p:spPr>
          <a:xfrm>
            <a:off x="3879850" y="76200"/>
            <a:ext cx="31369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915400" y="6473825"/>
            <a:ext cx="822325" cy="247650"/>
          </a:xfrm>
        </p:spPr>
        <p:txBody>
          <a:bodyPr/>
          <a:lstStyle>
            <a:lvl1pPr>
              <a:defRPr/>
            </a:lvl1pPr>
          </a:lstStyle>
          <a:p>
            <a:fld id="{6500B102-685A-4FA4-B517-6B9B2DB9EAE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57212" y="3444903"/>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
        <p:nvSpPr>
          <p:cNvPr id="6" name="Text Placeholder 5"/>
          <p:cNvSpPr>
            <a:spLocks noGrp="1"/>
          </p:cNvSpPr>
          <p:nvPr>
            <p:ph type="body" idx="1"/>
          </p:nvPr>
        </p:nvSpPr>
        <p:spPr>
          <a:xfrm>
            <a:off x="412750" y="1676400"/>
            <a:ext cx="916305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95515" y="2947086"/>
            <a:ext cx="94107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7FABF0E3-1BBF-4113-B049-AA2E72827B4B}" type="datetimeFigureOut">
              <a:rPr lang="en-US"/>
              <a:pPr>
                <a:defRPr/>
              </a:pPr>
              <a:t>3/16/2017</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fld id="{AF246680-BC4B-48EC-97DB-7BA76C53E7B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26898" y="457200"/>
            <a:ext cx="94107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30200" y="1600200"/>
            <a:ext cx="454025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5035550" y="1600200"/>
            <a:ext cx="470535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42647303-F315-455A-8BAE-A872C081C537}" type="datetimeFigureOut">
              <a:rPr lang="en-US"/>
              <a:pPr>
                <a:defRPr/>
              </a:pPr>
              <a:t>3/16/2017</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fld id="{0BC26C0F-B4CC-4DC6-95E8-185C08EDCE1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57212" y="6019801"/>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
        <p:nvSpPr>
          <p:cNvPr id="29" name="Title 28"/>
          <p:cNvSpPr>
            <a:spLocks noGrp="1"/>
          </p:cNvSpPr>
          <p:nvPr>
            <p:ph type="title"/>
          </p:nvPr>
        </p:nvSpPr>
        <p:spPr>
          <a:xfrm>
            <a:off x="330200" y="5410200"/>
            <a:ext cx="932815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304898" y="666750"/>
            <a:ext cx="4648102"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5032111" y="666750"/>
            <a:ext cx="464992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304898" y="1316038"/>
            <a:ext cx="4648102"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5036124" y="1316038"/>
            <a:ext cx="4645914"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428ECC9E-B0C5-43A3-A634-5C3428C1DD34}" type="datetimeFigureOut">
              <a:rPr lang="en-US"/>
              <a:pPr>
                <a:defRPr/>
              </a:pPr>
              <a:t>3/16/2017</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915400" y="6477000"/>
            <a:ext cx="825500" cy="247650"/>
          </a:xfrm>
        </p:spPr>
        <p:txBody>
          <a:bodyPr/>
          <a:lstStyle>
            <a:lvl1pPr>
              <a:defRPr/>
            </a:lvl1pPr>
          </a:lstStyle>
          <a:p>
            <a:fld id="{2CE26744-DCD1-41AB-9261-D3974528EEB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26898" y="457200"/>
            <a:ext cx="94107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11E09B5F-42C2-4658-AD3E-C9A95B57A341}" type="datetimeFigureOut">
              <a:rPr lang="en-US"/>
              <a:pPr>
                <a:defRPr/>
              </a:pPr>
              <a:t>3/16/2017</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5E118F04-D2ED-4BFD-A83A-0483CA1FFC2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4D619AF3-50FB-4B72-99A7-969EF61DAAAD}" type="datetimeFigureOut">
              <a:rPr lang="en-US"/>
              <a:pPr>
                <a:defRPr/>
              </a:pPr>
              <a:t>3/16/2017</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fld id="{0A0D9316-4E7D-42A4-BF77-EB1DC2E1836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57212" y="5849118"/>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
        <p:nvSpPr>
          <p:cNvPr id="12" name="Title 11"/>
          <p:cNvSpPr>
            <a:spLocks noGrp="1"/>
          </p:cNvSpPr>
          <p:nvPr>
            <p:ph type="title"/>
          </p:nvPr>
        </p:nvSpPr>
        <p:spPr>
          <a:xfrm>
            <a:off x="495300" y="5486400"/>
            <a:ext cx="916305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95300" y="609600"/>
            <a:ext cx="3259006"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872971" y="609600"/>
            <a:ext cx="5785379"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5D426252-40C8-4AEA-BC34-97923A1067A7}" type="datetimeFigureOut">
              <a:rPr lang="en-US"/>
              <a:pPr>
                <a:defRPr/>
              </a:pPr>
              <a:t>3/16/2017</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42B3F24-342A-43CA-84EF-2ABF6C1CC46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797300" y="616634"/>
            <a:ext cx="54483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412750" y="4993760"/>
            <a:ext cx="635635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412750" y="5533218"/>
            <a:ext cx="635635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B0F9B135-37CE-422E-8307-96A7CBB605B8}" type="datetimeFigureOut">
              <a:rPr lang="en-US"/>
              <a:pPr>
                <a:defRPr/>
              </a:pPr>
              <a:t>3/16/2017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fld id="{25A1EEFC-BA31-4B3B-9BA0-B5D8BAD83E2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57212" y="1050899"/>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
        <p:nvSpPr>
          <p:cNvPr id="1029" name="Text Placeholder 7"/>
          <p:cNvSpPr>
            <a:spLocks noGrp="1"/>
          </p:cNvSpPr>
          <p:nvPr>
            <p:ph type="body" idx="1"/>
          </p:nvPr>
        </p:nvSpPr>
        <p:spPr bwMode="auto">
          <a:xfrm>
            <a:off x="330200" y="1554163"/>
            <a:ext cx="94107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7016750" y="76200"/>
            <a:ext cx="2724150" cy="288925"/>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a:defRPr/>
            </a:pPr>
            <a:fld id="{5AB6D1E0-BAE7-4967-B7FA-32BEDD803AAA}" type="datetimeFigureOut">
              <a:rPr lang="en-US"/>
              <a:pPr>
                <a:defRPr/>
              </a:pPr>
              <a:t>3/16/2017</a:t>
            </a:fld>
            <a:endParaRPr lang="en-US"/>
          </a:p>
        </p:txBody>
      </p:sp>
      <p:sp>
        <p:nvSpPr>
          <p:cNvPr id="28" name="Footer Placeholder 27"/>
          <p:cNvSpPr>
            <a:spLocks noGrp="1"/>
          </p:cNvSpPr>
          <p:nvPr>
            <p:ph type="ftr" sz="quarter" idx="3"/>
          </p:nvPr>
        </p:nvSpPr>
        <p:spPr>
          <a:xfrm>
            <a:off x="3384550" y="76200"/>
            <a:ext cx="3632200" cy="28892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a:defRPr/>
            </a:pPr>
            <a:endParaRPr lang="en-US"/>
          </a:p>
        </p:txBody>
      </p:sp>
      <p:sp>
        <p:nvSpPr>
          <p:cNvPr id="5" name="Slide Number Placeholder 4"/>
          <p:cNvSpPr>
            <a:spLocks noGrp="1"/>
          </p:cNvSpPr>
          <p:nvPr>
            <p:ph type="sldNum" sz="quarter" idx="4"/>
          </p:nvPr>
        </p:nvSpPr>
        <p:spPr>
          <a:xfrm>
            <a:off x="8915400" y="6477000"/>
            <a:ext cx="825500" cy="24447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solidFill>
                  <a:srgbClr val="D38E27"/>
                </a:solidFill>
              </a:defRPr>
            </a:lvl1pPr>
          </a:lstStyle>
          <a:p>
            <a:fld id="{C09FD9C3-EFAB-4844-8A73-80F66EB72B88}" type="slidenum">
              <a:rPr lang="en-US"/>
              <a:pPr/>
              <a:t>‹#›</a:t>
            </a:fld>
            <a:endParaRPr lang="en-US"/>
          </a:p>
        </p:txBody>
      </p:sp>
      <p:sp>
        <p:nvSpPr>
          <p:cNvPr id="10" name="Title Placeholder 9"/>
          <p:cNvSpPr>
            <a:spLocks noGrp="1"/>
          </p:cNvSpPr>
          <p:nvPr>
            <p:ph type="title"/>
          </p:nvPr>
        </p:nvSpPr>
        <p:spPr>
          <a:xfrm>
            <a:off x="330200" y="457200"/>
            <a:ext cx="94107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57212" y="1050899"/>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
        <p:nvSpPr>
          <p:cNvPr id="12" name="Straight Connector 11"/>
          <p:cNvSpPr>
            <a:spLocks noChangeShapeType="1"/>
          </p:cNvSpPr>
          <p:nvPr/>
        </p:nvSpPr>
        <p:spPr bwMode="auto">
          <a:xfrm>
            <a:off x="557212" y="1057987"/>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eaLnBrk="1" hangingPunct="1">
              <a:defRPr/>
            </a:pPr>
            <a:endParaRPr lang="en-US"/>
          </a:p>
        </p:txBody>
      </p:sp>
    </p:spTree>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87" r:id="rId4"/>
    <p:sldLayoutId id="2147483793" r:id="rId5"/>
    <p:sldLayoutId id="2147483788" r:id="rId6"/>
    <p:sldLayoutId id="2147483794" r:id="rId7"/>
    <p:sldLayoutId id="2147483795" r:id="rId8"/>
    <p:sldLayoutId id="2147483796" r:id="rId9"/>
    <p:sldLayoutId id="2147483789" r:id="rId10"/>
    <p:sldLayoutId id="2147483797"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pprasindh.gov.pk/"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225" y="1160463"/>
            <a:ext cx="5105400" cy="3519487"/>
          </a:xfrm>
        </p:spPr>
        <p:txBody>
          <a:bodyPr>
            <a:noAutofit/>
          </a:bodyPr>
          <a:lstStyle/>
          <a:p>
            <a:pPr marL="0" indent="0" algn="just" eaLnBrk="1" fontAlgn="auto" hangingPunct="1">
              <a:spcBef>
                <a:spcPct val="0"/>
              </a:spcBef>
              <a:spcAft>
                <a:spcPts val="400"/>
              </a:spcAft>
              <a:buFont typeface="Arial" charset="0"/>
              <a:buNone/>
              <a:defRPr/>
            </a:pPr>
            <a:r>
              <a:rPr lang="en-US" sz="1300" b="1" u="sng" dirty="0" smtClean="0">
                <a:solidFill>
                  <a:schemeClr val="tx1"/>
                </a:solidFill>
                <a:latin typeface="+mj-lt"/>
              </a:rPr>
              <a:t>The Assignment</a:t>
            </a:r>
          </a:p>
          <a:p>
            <a:pPr marL="0" indent="0" algn="just" eaLnBrk="1" fontAlgn="auto" hangingPunct="1">
              <a:spcBef>
                <a:spcPct val="0"/>
              </a:spcBef>
              <a:spcAft>
                <a:spcPts val="400"/>
              </a:spcAft>
              <a:buFont typeface="Wingdings 2"/>
              <a:buNone/>
              <a:defRPr/>
            </a:pPr>
            <a:r>
              <a:rPr lang="en-US" sz="1200" dirty="0">
                <a:solidFill>
                  <a:schemeClr val="tx1"/>
                </a:solidFill>
              </a:rPr>
              <a:t>The </a:t>
            </a:r>
            <a:r>
              <a:rPr lang="en-US" sz="1200" dirty="0" smtClean="0">
                <a:solidFill>
                  <a:schemeClr val="tx1"/>
                </a:solidFill>
              </a:rPr>
              <a:t>Information, Science &amp; Technology </a:t>
            </a:r>
            <a:r>
              <a:rPr lang="en-US" sz="1200" dirty="0">
                <a:solidFill>
                  <a:schemeClr val="tx1"/>
                </a:solidFill>
              </a:rPr>
              <a:t>Department, Government of Sindh, invites proposals from reputable and experienced firm(s)/consortia to prepare a Feasibility Report covering </a:t>
            </a:r>
            <a:r>
              <a:rPr lang="en-US" sz="1200" dirty="0" smtClean="0">
                <a:solidFill>
                  <a:schemeClr val="tx1"/>
                </a:solidFill>
              </a:rPr>
              <a:t>technical aspects </a:t>
            </a:r>
            <a:r>
              <a:rPr lang="en-US" sz="1200" dirty="0">
                <a:solidFill>
                  <a:schemeClr val="tx1"/>
                </a:solidFill>
              </a:rPr>
              <a:t>for the </a:t>
            </a:r>
            <a:r>
              <a:rPr lang="en-US" sz="1200" dirty="0" smtClean="0">
                <a:solidFill>
                  <a:schemeClr val="tx1"/>
                </a:solidFill>
              </a:rPr>
              <a:t>Installation of Security Surveillance Cameras at worship places of Minorities  project</a:t>
            </a:r>
            <a:r>
              <a:rPr lang="en-US" sz="1200" dirty="0">
                <a:solidFill>
                  <a:schemeClr val="tx1"/>
                </a:solidFill>
              </a:rPr>
              <a:t>.</a:t>
            </a:r>
            <a:endParaRPr lang="en-US" sz="1200" dirty="0" smtClean="0">
              <a:solidFill>
                <a:schemeClr val="tx1"/>
              </a:solidFill>
            </a:endParaRPr>
          </a:p>
          <a:p>
            <a:pPr marL="0" indent="0" algn="just" eaLnBrk="1" fontAlgn="auto" hangingPunct="1">
              <a:spcBef>
                <a:spcPct val="0"/>
              </a:spcBef>
              <a:spcAft>
                <a:spcPts val="400"/>
              </a:spcAft>
              <a:buNone/>
              <a:defRPr/>
            </a:pPr>
            <a:r>
              <a:rPr lang="en-US" sz="1200" dirty="0" smtClean="0">
                <a:solidFill>
                  <a:schemeClr val="tx1"/>
                </a:solidFill>
              </a:rPr>
              <a:t>Government of Sindh is mandated to introduce policy and regulatory framework for protection of Minorities including physical protection of their places of worship in the province. This project will greatly enhance the level of security at places of worship and protect the rights of our Minorities. </a:t>
            </a:r>
            <a:endParaRPr lang="en-US" sz="1200" dirty="0">
              <a:solidFill>
                <a:schemeClr val="tx1"/>
              </a:solidFill>
            </a:endParaRPr>
          </a:p>
          <a:p>
            <a:pPr marL="0" indent="0" algn="just" eaLnBrk="1" fontAlgn="auto" hangingPunct="1">
              <a:spcBef>
                <a:spcPct val="0"/>
              </a:spcBef>
              <a:spcAft>
                <a:spcPts val="400"/>
              </a:spcAft>
              <a:buFont typeface="Arial" charset="0"/>
              <a:buNone/>
              <a:defRPr/>
            </a:pPr>
            <a:r>
              <a:rPr lang="en-US" sz="1200" dirty="0" smtClean="0">
                <a:solidFill>
                  <a:schemeClr val="tx1"/>
                </a:solidFill>
              </a:rPr>
              <a:t>Interested firm(s)/consortia need to furnish relevant documents to demonstrate experience and expertise to undertake the consultancy for  the project.</a:t>
            </a:r>
            <a:endParaRPr lang="en-US" sz="1200" b="1" i="1" u="sng" dirty="0" smtClean="0">
              <a:solidFill>
                <a:schemeClr val="tx1"/>
              </a:solidFill>
              <a:latin typeface="+mj-lt"/>
            </a:endParaRPr>
          </a:p>
        </p:txBody>
      </p:sp>
      <p:sp>
        <p:nvSpPr>
          <p:cNvPr id="4" name="Content Placeholder 3"/>
          <p:cNvSpPr>
            <a:spLocks noGrp="1"/>
          </p:cNvSpPr>
          <p:nvPr>
            <p:ph sz="half" idx="2"/>
          </p:nvPr>
        </p:nvSpPr>
        <p:spPr>
          <a:xfrm>
            <a:off x="5113338" y="1184275"/>
            <a:ext cx="4805362" cy="5795963"/>
          </a:xfrm>
        </p:spPr>
        <p:txBody>
          <a:bodyPr rtlCol="0">
            <a:noAutofit/>
          </a:bodyPr>
          <a:lstStyle/>
          <a:p>
            <a:pPr marL="0" lvl="0" indent="0" algn="just">
              <a:spcBef>
                <a:spcPct val="0"/>
              </a:spcBef>
              <a:buClrTx/>
              <a:buSzTx/>
              <a:buNone/>
            </a:pPr>
            <a:r>
              <a:rPr lang="en-US" sz="1200" u="sng" dirty="0" smtClean="0">
                <a:solidFill>
                  <a:schemeClr val="tx1"/>
                </a:solidFill>
              </a:rPr>
              <a:t>Eligibility:</a:t>
            </a:r>
            <a:r>
              <a:rPr lang="en-US" sz="1200" dirty="0" smtClean="0">
                <a:solidFill>
                  <a:schemeClr val="tx1"/>
                </a:solidFill>
              </a:rPr>
              <a:t> Registration with Sindh Revenue Board (SRB) or relevant tax authorities. Further eligibility mentioned in the EOI document.</a:t>
            </a:r>
          </a:p>
          <a:p>
            <a:pPr marL="0" lvl="0" indent="0" algn="just">
              <a:spcBef>
                <a:spcPct val="0"/>
              </a:spcBef>
              <a:buClrTx/>
              <a:buSzTx/>
              <a:buNone/>
            </a:pPr>
            <a:endParaRPr lang="en-US" sz="1200" b="1" u="sng" dirty="0" smtClean="0">
              <a:solidFill>
                <a:schemeClr val="tx1"/>
              </a:solidFill>
            </a:endParaRPr>
          </a:p>
          <a:p>
            <a:pPr marL="0" lvl="0" indent="0" algn="just">
              <a:spcBef>
                <a:spcPct val="0"/>
              </a:spcBef>
              <a:buClrTx/>
              <a:buSzTx/>
              <a:buNone/>
            </a:pPr>
            <a:r>
              <a:rPr lang="en-US" sz="1200" u="sng" dirty="0" smtClean="0">
                <a:solidFill>
                  <a:schemeClr val="tx1"/>
                </a:solidFill>
              </a:rPr>
              <a:t>Response Time:</a:t>
            </a:r>
            <a:r>
              <a:rPr lang="en-US" sz="1200" dirty="0" smtClean="0">
                <a:solidFill>
                  <a:schemeClr val="tx1"/>
                </a:solidFill>
              </a:rPr>
              <a:t>  From the issuance of EOI documents i.e. Monday March 27, 2017 to  </a:t>
            </a:r>
            <a:r>
              <a:rPr lang="en-US" sz="1200" dirty="0" smtClean="0">
                <a:solidFill>
                  <a:schemeClr val="tx1"/>
                </a:solidFill>
              </a:rPr>
              <a:t>Fri</a:t>
            </a:r>
            <a:r>
              <a:rPr lang="en-US" sz="1200" dirty="0" smtClean="0">
                <a:solidFill>
                  <a:schemeClr val="tx1"/>
                </a:solidFill>
              </a:rPr>
              <a:t>day </a:t>
            </a:r>
            <a:r>
              <a:rPr lang="en-US" sz="1200" dirty="0" smtClean="0">
                <a:solidFill>
                  <a:schemeClr val="tx1"/>
                </a:solidFill>
              </a:rPr>
              <a:t>April </a:t>
            </a:r>
            <a:r>
              <a:rPr lang="en-US" sz="1200" dirty="0" smtClean="0">
                <a:solidFill>
                  <a:schemeClr val="tx1"/>
                </a:solidFill>
              </a:rPr>
              <a:t>21</a:t>
            </a:r>
            <a:r>
              <a:rPr lang="en-US" sz="1200" dirty="0" smtClean="0">
                <a:solidFill>
                  <a:schemeClr val="tx1"/>
                </a:solidFill>
              </a:rPr>
              <a:t>, </a:t>
            </a:r>
            <a:r>
              <a:rPr lang="en-US" sz="1200" dirty="0" smtClean="0">
                <a:solidFill>
                  <a:schemeClr val="tx1"/>
                </a:solidFill>
              </a:rPr>
              <a:t>2017.</a:t>
            </a:r>
          </a:p>
          <a:p>
            <a:pPr marL="0" lvl="0" indent="0" algn="just">
              <a:spcBef>
                <a:spcPct val="0"/>
              </a:spcBef>
              <a:buClrTx/>
              <a:buSzTx/>
              <a:buNone/>
            </a:pPr>
            <a:endParaRPr lang="en-US" sz="1200" u="sng" dirty="0" smtClean="0">
              <a:solidFill>
                <a:schemeClr val="tx1"/>
              </a:solidFill>
            </a:endParaRPr>
          </a:p>
          <a:p>
            <a:pPr marL="0" lvl="0" indent="0" algn="just">
              <a:spcBef>
                <a:spcPct val="0"/>
              </a:spcBef>
              <a:buClrTx/>
              <a:buSzTx/>
              <a:buNone/>
            </a:pPr>
            <a:r>
              <a:rPr lang="en-US" sz="1200" u="sng" dirty="0" smtClean="0">
                <a:solidFill>
                  <a:schemeClr val="tx1"/>
                </a:solidFill>
              </a:rPr>
              <a:t>EOI Application Deadline</a:t>
            </a:r>
            <a:r>
              <a:rPr lang="en-US" sz="1200" dirty="0" smtClean="0">
                <a:solidFill>
                  <a:schemeClr val="tx1"/>
                </a:solidFill>
              </a:rPr>
              <a:t>: </a:t>
            </a:r>
            <a:r>
              <a:rPr lang="en-US" sz="1200" dirty="0" smtClean="0">
                <a:solidFill>
                  <a:schemeClr val="tx1"/>
                </a:solidFill>
              </a:rPr>
              <a:t>Monday  </a:t>
            </a:r>
            <a:r>
              <a:rPr lang="en-US" sz="1200" dirty="0" smtClean="0">
                <a:solidFill>
                  <a:schemeClr val="tx1"/>
                </a:solidFill>
              </a:rPr>
              <a:t>April </a:t>
            </a:r>
            <a:r>
              <a:rPr lang="en-US" sz="1200" dirty="0" smtClean="0">
                <a:solidFill>
                  <a:schemeClr val="tx1"/>
                </a:solidFill>
              </a:rPr>
              <a:t>24, </a:t>
            </a:r>
            <a:r>
              <a:rPr lang="en-US" sz="1200" dirty="0" smtClean="0">
                <a:solidFill>
                  <a:schemeClr val="tx1"/>
                </a:solidFill>
              </a:rPr>
              <a:t>2017 at 2:30 p.m. </a:t>
            </a:r>
          </a:p>
          <a:p>
            <a:pPr marL="0" lvl="0" indent="0" algn="just">
              <a:spcBef>
                <a:spcPct val="0"/>
              </a:spcBef>
              <a:buClrTx/>
              <a:buSzTx/>
              <a:buNone/>
            </a:pPr>
            <a:r>
              <a:rPr lang="en-US" sz="1200" dirty="0" smtClean="0">
                <a:solidFill>
                  <a:schemeClr val="tx1"/>
                </a:solidFill>
              </a:rPr>
              <a:t>Late proposals shall note be entertained and will be rejected.</a:t>
            </a:r>
          </a:p>
          <a:p>
            <a:pPr marL="0" lvl="0" indent="0" algn="just">
              <a:spcBef>
                <a:spcPct val="0"/>
              </a:spcBef>
              <a:buClrTx/>
              <a:buSzTx/>
              <a:buNone/>
            </a:pPr>
            <a:endParaRPr lang="en-US" sz="1200" u="sng" dirty="0" smtClean="0">
              <a:solidFill>
                <a:schemeClr val="tx1"/>
              </a:solidFill>
            </a:endParaRPr>
          </a:p>
          <a:p>
            <a:pPr marL="0" lvl="0" indent="0" algn="just">
              <a:spcBef>
                <a:spcPct val="0"/>
              </a:spcBef>
              <a:buClrTx/>
              <a:buSzTx/>
              <a:buNone/>
            </a:pPr>
            <a:r>
              <a:rPr lang="en-US" sz="1200" u="sng" dirty="0" smtClean="0">
                <a:solidFill>
                  <a:schemeClr val="tx1"/>
                </a:solidFill>
              </a:rPr>
              <a:t>EOI Application Opening</a:t>
            </a:r>
            <a:r>
              <a:rPr lang="en-US" sz="1200" smtClean="0">
                <a:solidFill>
                  <a:schemeClr val="tx1"/>
                </a:solidFill>
              </a:rPr>
              <a:t>:  </a:t>
            </a:r>
            <a:r>
              <a:rPr lang="en-US" sz="1200" smtClean="0">
                <a:solidFill>
                  <a:schemeClr val="tx1"/>
                </a:solidFill>
              </a:rPr>
              <a:t>Mon</a:t>
            </a:r>
            <a:r>
              <a:rPr lang="en-US" sz="1200" smtClean="0">
                <a:solidFill>
                  <a:schemeClr val="tx1"/>
                </a:solidFill>
              </a:rPr>
              <a:t>day </a:t>
            </a:r>
            <a:r>
              <a:rPr lang="en-US" sz="1200" dirty="0" smtClean="0">
                <a:solidFill>
                  <a:schemeClr val="tx1"/>
                </a:solidFill>
              </a:rPr>
              <a:t>April </a:t>
            </a:r>
            <a:r>
              <a:rPr lang="en-US" sz="1200" dirty="0" smtClean="0">
                <a:solidFill>
                  <a:schemeClr val="tx1"/>
                </a:solidFill>
              </a:rPr>
              <a:t>24, </a:t>
            </a:r>
            <a:r>
              <a:rPr lang="en-US" sz="1200" dirty="0" smtClean="0">
                <a:solidFill>
                  <a:schemeClr val="tx1"/>
                </a:solidFill>
              </a:rPr>
              <a:t>2017 at 3:00 p.m. </a:t>
            </a:r>
          </a:p>
          <a:p>
            <a:pPr marL="0" indent="0" algn="just">
              <a:spcBef>
                <a:spcPct val="0"/>
              </a:spcBef>
              <a:buClrTx/>
              <a:buSzTx/>
              <a:buNone/>
            </a:pPr>
            <a:endParaRPr lang="en-US" sz="1200" u="sng" dirty="0" smtClean="0">
              <a:solidFill>
                <a:schemeClr val="tx1"/>
              </a:solidFill>
            </a:endParaRPr>
          </a:p>
          <a:p>
            <a:pPr marL="0" indent="0" algn="just">
              <a:spcBef>
                <a:spcPct val="0"/>
              </a:spcBef>
              <a:buClrTx/>
              <a:buSzTx/>
              <a:buNone/>
            </a:pPr>
            <a:r>
              <a:rPr lang="en-US" sz="1200" u="sng" dirty="0" smtClean="0">
                <a:solidFill>
                  <a:schemeClr val="tx1"/>
                </a:solidFill>
              </a:rPr>
              <a:t>EOI Application Submission and Opening Address:</a:t>
            </a:r>
            <a:r>
              <a:rPr lang="en-US" sz="1200" b="1" dirty="0" smtClean="0">
                <a:solidFill>
                  <a:schemeClr val="tx1"/>
                </a:solidFill>
              </a:rPr>
              <a:t> </a:t>
            </a:r>
            <a:r>
              <a:rPr lang="en-US" sz="1200" dirty="0" smtClean="0">
                <a:solidFill>
                  <a:schemeClr val="tx1"/>
                </a:solidFill>
              </a:rPr>
              <a:t>Committee Room, Information, Science &amp; Technology Department, Building No. 6,           1</a:t>
            </a:r>
            <a:r>
              <a:rPr lang="en-US" sz="1200" baseline="30000" dirty="0" smtClean="0">
                <a:solidFill>
                  <a:schemeClr val="tx1"/>
                </a:solidFill>
              </a:rPr>
              <a:t>st</a:t>
            </a:r>
            <a:r>
              <a:rPr lang="en-US" sz="1200" dirty="0" smtClean="0">
                <a:solidFill>
                  <a:schemeClr val="tx1"/>
                </a:solidFill>
              </a:rPr>
              <a:t> Floor, Sindh Secretariat, Kamal Ata-Turk Road, Karachi.</a:t>
            </a:r>
            <a:endParaRPr lang="en-US" sz="1200" b="1" u="sng" dirty="0" smtClean="0">
              <a:solidFill>
                <a:schemeClr val="tx1"/>
              </a:solidFill>
            </a:endParaRPr>
          </a:p>
          <a:p>
            <a:pPr marL="0" lvl="0" indent="0" algn="just">
              <a:spcBef>
                <a:spcPct val="0"/>
              </a:spcBef>
              <a:buClrTx/>
              <a:buSzTx/>
              <a:buNone/>
            </a:pPr>
            <a:endParaRPr lang="en-US" sz="1200" dirty="0" smtClean="0">
              <a:solidFill>
                <a:schemeClr val="tx1"/>
              </a:solidFill>
            </a:endParaRPr>
          </a:p>
          <a:p>
            <a:pPr marL="0" lvl="0" indent="0" algn="just">
              <a:spcBef>
                <a:spcPct val="0"/>
              </a:spcBef>
              <a:buClrTx/>
              <a:buSzTx/>
              <a:buNone/>
            </a:pPr>
            <a:r>
              <a:rPr lang="en-US" sz="1200" dirty="0" smtClean="0">
                <a:solidFill>
                  <a:schemeClr val="tx1"/>
                </a:solidFill>
              </a:rPr>
              <a:t>EOI Application shall be available to download (free of cost) on the below mentioned website:</a:t>
            </a:r>
          </a:p>
          <a:p>
            <a:pPr marL="0" lvl="0" indent="0" algn="just">
              <a:spcBef>
                <a:spcPct val="0"/>
              </a:spcBef>
              <a:spcAft>
                <a:spcPts val="600"/>
              </a:spcAft>
              <a:buClrTx/>
              <a:buSzTx/>
              <a:buNone/>
            </a:pPr>
            <a:r>
              <a:rPr lang="en-US" sz="1200" dirty="0" smtClean="0">
                <a:solidFill>
                  <a:schemeClr val="tx1"/>
                </a:solidFill>
                <a:latin typeface="Calibri" pitchFamily="34" charset="0"/>
              </a:rPr>
              <a:t> </a:t>
            </a:r>
            <a:r>
              <a:rPr lang="en-US" sz="1200" dirty="0" smtClean="0">
                <a:solidFill>
                  <a:srgbClr val="C00000"/>
                </a:solidFill>
                <a:latin typeface="Calibri" pitchFamily="34" charset="0"/>
                <a:hlinkClick r:id="rId2"/>
              </a:rPr>
              <a:t>www.pprasindh.gov.pk</a:t>
            </a:r>
            <a:r>
              <a:rPr lang="en-US" sz="1200" dirty="0" smtClean="0">
                <a:solidFill>
                  <a:srgbClr val="C00000"/>
                </a:solidFill>
                <a:latin typeface="Calibri" pitchFamily="34" charset="0"/>
              </a:rPr>
              <a:t>	</a:t>
            </a:r>
            <a:r>
              <a:rPr lang="en-US" sz="1200" u="sng" dirty="0" smtClean="0">
                <a:solidFill>
                  <a:srgbClr val="C00000"/>
                </a:solidFill>
                <a:latin typeface="Calibri" pitchFamily="34" charset="0"/>
              </a:rPr>
              <a:t>www.sindh.gov.pk</a:t>
            </a:r>
            <a:r>
              <a:rPr lang="en-US" sz="1200" dirty="0" smtClean="0">
                <a:solidFill>
                  <a:schemeClr val="tx1"/>
                </a:solidFill>
                <a:latin typeface="Calibri" pitchFamily="34" charset="0"/>
              </a:rPr>
              <a:t>	</a:t>
            </a:r>
          </a:p>
          <a:p>
            <a:pPr marL="0" lvl="0" indent="0" algn="just">
              <a:spcBef>
                <a:spcPct val="0"/>
              </a:spcBef>
              <a:spcAft>
                <a:spcPts val="600"/>
              </a:spcAft>
              <a:buClrTx/>
              <a:buSzTx/>
              <a:buNone/>
            </a:pPr>
            <a:endParaRPr lang="en-US" sz="1200" dirty="0" smtClean="0">
              <a:solidFill>
                <a:schemeClr val="tx1"/>
              </a:solidFill>
            </a:endParaRPr>
          </a:p>
          <a:p>
            <a:pPr marL="0" indent="0" algn="just" eaLnBrk="1" hangingPunct="1">
              <a:spcBef>
                <a:spcPct val="0"/>
              </a:spcBef>
              <a:spcAft>
                <a:spcPts val="0"/>
              </a:spcAft>
              <a:buClrTx/>
              <a:buSzTx/>
              <a:buFont typeface="Wingdings 2"/>
              <a:buNone/>
              <a:defRPr/>
            </a:pPr>
            <a:r>
              <a:rPr lang="en-US" sz="1200" b="1" u="sng" dirty="0">
                <a:solidFill>
                  <a:schemeClr val="tx1"/>
                </a:solidFill>
              </a:rPr>
              <a:t>For Further </a:t>
            </a:r>
            <a:r>
              <a:rPr lang="en-US" sz="1200" b="1" u="sng" dirty="0" smtClean="0">
                <a:solidFill>
                  <a:schemeClr val="tx1"/>
                </a:solidFill>
              </a:rPr>
              <a:t>Information</a:t>
            </a:r>
          </a:p>
          <a:p>
            <a:pPr marL="0" indent="0" algn="just" eaLnBrk="1" hangingPunct="1">
              <a:spcBef>
                <a:spcPct val="0"/>
              </a:spcBef>
              <a:spcAft>
                <a:spcPts val="0"/>
              </a:spcAft>
              <a:buClrTx/>
              <a:buSzTx/>
              <a:buFont typeface="Wingdings 2"/>
              <a:buNone/>
              <a:defRPr/>
            </a:pPr>
            <a:r>
              <a:rPr lang="en-US" sz="1200" b="1" dirty="0" smtClean="0">
                <a:solidFill>
                  <a:schemeClr val="tx1"/>
                </a:solidFill>
              </a:rPr>
              <a:t>Mr. </a:t>
            </a:r>
            <a:r>
              <a:rPr lang="en-US" sz="1200" b="1" dirty="0" err="1" smtClean="0">
                <a:solidFill>
                  <a:schemeClr val="tx1"/>
                </a:solidFill>
              </a:rPr>
              <a:t>Jahanzeb</a:t>
            </a:r>
            <a:r>
              <a:rPr lang="en-US" sz="1200" b="1" dirty="0" smtClean="0">
                <a:solidFill>
                  <a:schemeClr val="tx1"/>
                </a:solidFill>
              </a:rPr>
              <a:t> </a:t>
            </a:r>
            <a:r>
              <a:rPr lang="en-US" sz="1200" b="1" dirty="0" err="1" smtClean="0">
                <a:solidFill>
                  <a:schemeClr val="tx1"/>
                </a:solidFill>
              </a:rPr>
              <a:t>Memon</a:t>
            </a:r>
            <a:endParaRPr lang="en-US" sz="1200" b="1" dirty="0" smtClean="0">
              <a:solidFill>
                <a:schemeClr val="tx1"/>
              </a:solidFill>
            </a:endParaRPr>
          </a:p>
          <a:p>
            <a:pPr marL="0" indent="0" algn="just" eaLnBrk="1" hangingPunct="1">
              <a:spcBef>
                <a:spcPct val="0"/>
              </a:spcBef>
              <a:spcAft>
                <a:spcPts val="0"/>
              </a:spcAft>
              <a:buClrTx/>
              <a:buSzTx/>
              <a:buFont typeface="Wingdings 2"/>
              <a:buNone/>
              <a:defRPr/>
            </a:pPr>
            <a:r>
              <a:rPr lang="en-US" sz="1200" dirty="0" smtClean="0">
                <a:solidFill>
                  <a:schemeClr val="tx1"/>
                </a:solidFill>
              </a:rPr>
              <a:t>Focal Person, </a:t>
            </a:r>
            <a:r>
              <a:rPr lang="en-US" sz="1200" dirty="0">
                <a:solidFill>
                  <a:schemeClr val="tx1"/>
                </a:solidFill>
              </a:rPr>
              <a:t>		</a:t>
            </a:r>
            <a:endParaRPr lang="en-US" sz="1200" dirty="0" smtClean="0">
              <a:solidFill>
                <a:schemeClr val="tx1"/>
              </a:solidFill>
            </a:endParaRPr>
          </a:p>
          <a:p>
            <a:pPr marL="0" indent="0" algn="just" eaLnBrk="1" hangingPunct="1">
              <a:spcBef>
                <a:spcPct val="0"/>
              </a:spcBef>
              <a:spcAft>
                <a:spcPts val="0"/>
              </a:spcAft>
              <a:buClrTx/>
              <a:buSzTx/>
              <a:buFont typeface="Wingdings 2"/>
              <a:buNone/>
              <a:defRPr/>
            </a:pPr>
            <a:r>
              <a:rPr lang="en-US" sz="1200" dirty="0" smtClean="0">
                <a:solidFill>
                  <a:schemeClr val="tx1"/>
                </a:solidFill>
              </a:rPr>
              <a:t>Information, Science &amp; Technology Department,</a:t>
            </a:r>
          </a:p>
          <a:p>
            <a:pPr marL="0" indent="0" algn="just" eaLnBrk="1" hangingPunct="1">
              <a:spcBef>
                <a:spcPct val="0"/>
              </a:spcBef>
              <a:spcAft>
                <a:spcPts val="0"/>
              </a:spcAft>
              <a:buClrTx/>
              <a:buSzTx/>
              <a:buFont typeface="Wingdings 2"/>
              <a:buNone/>
              <a:defRPr/>
            </a:pPr>
            <a:r>
              <a:rPr lang="en-US" sz="1200" dirty="0" smtClean="0">
                <a:solidFill>
                  <a:schemeClr val="tx1"/>
                </a:solidFill>
              </a:rPr>
              <a:t>Government of Sindh		</a:t>
            </a:r>
          </a:p>
          <a:p>
            <a:pPr marL="0" indent="0" algn="just" eaLnBrk="1" hangingPunct="1">
              <a:spcBef>
                <a:spcPct val="0"/>
              </a:spcBef>
              <a:spcAft>
                <a:spcPts val="0"/>
              </a:spcAft>
              <a:buClrTx/>
              <a:buSzTx/>
              <a:buFont typeface="Wingdings 2"/>
              <a:buNone/>
              <a:defRPr/>
            </a:pPr>
            <a:r>
              <a:rPr lang="en-US" sz="1200" dirty="0" smtClean="0">
                <a:solidFill>
                  <a:schemeClr val="tx1"/>
                </a:solidFill>
              </a:rPr>
              <a:t>Phone</a:t>
            </a:r>
            <a:r>
              <a:rPr lang="en-US" sz="1200" dirty="0">
                <a:solidFill>
                  <a:schemeClr val="tx1"/>
                </a:solidFill>
              </a:rPr>
              <a:t>: </a:t>
            </a:r>
            <a:r>
              <a:rPr lang="en-US" sz="1200" dirty="0" smtClean="0">
                <a:solidFill>
                  <a:schemeClr val="tx1"/>
                </a:solidFill>
              </a:rPr>
              <a:t>021-99213407</a:t>
            </a:r>
            <a:r>
              <a:rPr lang="en-US" sz="1200" dirty="0">
                <a:solidFill>
                  <a:schemeClr val="tx1"/>
                </a:solidFill>
              </a:rPr>
              <a:t>		</a:t>
            </a:r>
          </a:p>
        </p:txBody>
      </p:sp>
      <p:sp>
        <p:nvSpPr>
          <p:cNvPr id="10" name="TextBox 9"/>
          <p:cNvSpPr txBox="1"/>
          <p:nvPr/>
        </p:nvSpPr>
        <p:spPr>
          <a:xfrm>
            <a:off x="0" y="4038600"/>
            <a:ext cx="5105400" cy="2174954"/>
          </a:xfrm>
          <a:prstGeom prst="rect">
            <a:avLst/>
          </a:prstGeom>
          <a:solidFill>
            <a:schemeClr val="accent2">
              <a:lumMod val="20000"/>
              <a:lumOff val="80000"/>
            </a:schemeClr>
          </a:solidFill>
        </p:spPr>
        <p:txBody>
          <a:bodyPr wrap="square">
            <a:spAutoFit/>
          </a:bodyPr>
          <a:lstStyle/>
          <a:p>
            <a:pPr algn="just" eaLnBrk="1" hangingPunct="1">
              <a:spcAft>
                <a:spcPts val="400"/>
              </a:spcAft>
              <a:defRPr/>
            </a:pPr>
            <a:r>
              <a:rPr lang="en-US" sz="1200" b="1" u="sng" dirty="0" smtClean="0">
                <a:latin typeface="+mj-lt"/>
              </a:rPr>
              <a:t>Bri</a:t>
            </a:r>
            <a:r>
              <a:rPr lang="en-US" sz="1200" b="1" u="sng" dirty="0" smtClean="0">
                <a:latin typeface="+mn-lt"/>
              </a:rPr>
              <a:t>ef Scope of Work</a:t>
            </a:r>
          </a:p>
          <a:p>
            <a:pPr algn="just" eaLnBrk="1" hangingPunct="1">
              <a:buFont typeface="Arial" charset="0"/>
              <a:buNone/>
              <a:defRPr/>
            </a:pPr>
            <a:r>
              <a:rPr lang="en-US" sz="1200" dirty="0" smtClean="0">
                <a:latin typeface="+mn-lt"/>
              </a:rPr>
              <a:t>The detailed scope of work for the Consulting Firm &amp; Successful Bidder to develop the project is provided in the EOI  Document. However, briefly, the Consulting Firm(s) shall be expected to perform following tasks:</a:t>
            </a:r>
          </a:p>
          <a:p>
            <a:pPr algn="just" eaLnBrk="1" hangingPunct="1">
              <a:buFont typeface="Arial" charset="0"/>
              <a:buNone/>
              <a:defRPr/>
            </a:pPr>
            <a:r>
              <a:rPr lang="en-US" sz="1200" dirty="0" smtClean="0">
                <a:latin typeface="+mn-lt"/>
              </a:rPr>
              <a:t> </a:t>
            </a:r>
            <a:endParaRPr lang="en-US" sz="1200" dirty="0" smtClean="0">
              <a:latin typeface="+mn-lt"/>
              <a:cs typeface="Times New Roman" pitchFamily="18" charset="0"/>
            </a:endParaRPr>
          </a:p>
          <a:p>
            <a:pPr lvl="0" algn="just"/>
            <a:r>
              <a:rPr lang="en-US" sz="1200" dirty="0" smtClean="0">
                <a:latin typeface="+mn-lt"/>
                <a:cs typeface="Times New Roman" pitchFamily="18" charset="0"/>
              </a:rPr>
              <a:t>a)   Conduct Technical Feasibility of the proposed project.</a:t>
            </a:r>
          </a:p>
          <a:p>
            <a:pPr marL="228600" lvl="0" indent="-228600" algn="just">
              <a:buAutoNum type="alphaLcParenR" startAt="2"/>
            </a:pPr>
            <a:r>
              <a:rPr lang="en-US" sz="1200" dirty="0" smtClean="0">
                <a:latin typeface="+mn-lt"/>
                <a:cs typeface="Times New Roman" pitchFamily="18" charset="0"/>
              </a:rPr>
              <a:t> Prepare the feasibility study within 4 months and provide viable</a:t>
            </a:r>
          </a:p>
          <a:p>
            <a:pPr marL="228600" lvl="0" indent="-228600" algn="just"/>
            <a:r>
              <a:rPr lang="en-US" sz="1200" dirty="0" smtClean="0">
                <a:latin typeface="+mn-lt"/>
                <a:cs typeface="Times New Roman" pitchFamily="18" charset="0"/>
              </a:rPr>
              <a:t>	 solution for the deployment of the project.</a:t>
            </a:r>
          </a:p>
          <a:p>
            <a:pPr marL="228600" lvl="0" indent="-228600" algn="just">
              <a:buAutoNum type="alphaLcParenR" startAt="3"/>
            </a:pPr>
            <a:r>
              <a:rPr lang="en-US" sz="1200" dirty="0" smtClean="0">
                <a:latin typeface="+mn-lt"/>
                <a:cs typeface="Times New Roman" pitchFamily="18" charset="0"/>
              </a:rPr>
              <a:t> Prepare the pre-qualification document and RFP.</a:t>
            </a:r>
          </a:p>
          <a:p>
            <a:pPr marL="228600" lvl="0" indent="-228600" algn="just">
              <a:buAutoNum type="alphaLcParenR" startAt="3"/>
            </a:pPr>
            <a:r>
              <a:rPr lang="en-US" sz="1200" dirty="0" smtClean="0">
                <a:latin typeface="+mn-lt"/>
                <a:cs typeface="Times New Roman" pitchFamily="18" charset="0"/>
              </a:rPr>
              <a:t>The project will be implemented through pre-qualification procedure    for selection of the successful bidder.</a:t>
            </a:r>
            <a:endParaRPr lang="en-US" sz="1200" dirty="0">
              <a:latin typeface="+mn-lt"/>
              <a:cs typeface="Times New Roman" pitchFamily="18" charset="0"/>
            </a:endParaRPr>
          </a:p>
        </p:txBody>
      </p:sp>
      <p:sp>
        <p:nvSpPr>
          <p:cNvPr id="18" name="Title 1"/>
          <p:cNvSpPr txBox="1">
            <a:spLocks/>
          </p:cNvSpPr>
          <p:nvPr/>
        </p:nvSpPr>
        <p:spPr>
          <a:xfrm>
            <a:off x="0" y="762000"/>
            <a:ext cx="9906000" cy="381000"/>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anchor="ct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a:tabLst>
                <a:tab pos="3543300" algn="l"/>
              </a:tabLst>
              <a:defRPr/>
            </a:pPr>
            <a:endParaRPr lang="en-US" sz="2000" b="1" dirty="0">
              <a:solidFill>
                <a:schemeClr val="bg1"/>
              </a:solidFill>
              <a:latin typeface="Cambria" pitchFamily="18" charset="0"/>
            </a:endParaRPr>
          </a:p>
        </p:txBody>
      </p:sp>
      <p:sp>
        <p:nvSpPr>
          <p:cNvPr id="10247" name="TextBox 4"/>
          <p:cNvSpPr txBox="1">
            <a:spLocks noChangeArrowheads="1"/>
          </p:cNvSpPr>
          <p:nvPr/>
        </p:nvSpPr>
        <p:spPr bwMode="auto">
          <a:xfrm>
            <a:off x="1752600" y="685800"/>
            <a:ext cx="6438900" cy="307777"/>
          </a:xfrm>
          <a:prstGeom prst="rect">
            <a:avLst/>
          </a:prstGeom>
          <a:noFill/>
          <a:ln w="9525">
            <a:noFill/>
            <a:miter lim="800000"/>
            <a:headEnd/>
            <a:tailEnd/>
          </a:ln>
        </p:spPr>
        <p:txBody>
          <a:bodyPr wrap="square">
            <a:spAutoFit/>
          </a:bodyPr>
          <a:lstStyle/>
          <a:p>
            <a:pPr algn="ctr" eaLnBrk="1" hangingPunct="1"/>
            <a:endParaRPr lang="en-US" sz="1400" b="1" dirty="0">
              <a:solidFill>
                <a:srgbClr val="0070C0"/>
              </a:solidFill>
              <a:latin typeface="Times New Roman" pitchFamily="18" charset="0"/>
              <a:cs typeface="Times New Roman" pitchFamily="18" charset="0"/>
            </a:endParaRPr>
          </a:p>
        </p:txBody>
      </p:sp>
      <p:sp>
        <p:nvSpPr>
          <p:cNvPr id="11" name="Title 1"/>
          <p:cNvSpPr>
            <a:spLocks noGrp="1"/>
          </p:cNvSpPr>
          <p:nvPr>
            <p:ph type="title"/>
          </p:nvPr>
        </p:nvSpPr>
        <p:spPr>
          <a:xfrm>
            <a:off x="0" y="0"/>
            <a:ext cx="9906000" cy="1146048"/>
          </a:xfrm>
          <a:solidFill>
            <a:srgbClr val="002060"/>
          </a:solidFill>
        </p:spPr>
        <p:style>
          <a:lnRef idx="1">
            <a:schemeClr val="accent2"/>
          </a:lnRef>
          <a:fillRef idx="2">
            <a:schemeClr val="accent2"/>
          </a:fillRef>
          <a:effectRef idx="1">
            <a:schemeClr val="accent2"/>
          </a:effectRef>
          <a:fontRef idx="minor">
            <a:schemeClr val="dk1"/>
          </a:fontRef>
        </p:style>
        <p:txBody>
          <a:bodyPr rtlCol="0">
            <a:noAutofit/>
          </a:bodyPr>
          <a:lstStyle/>
          <a:p>
            <a:pPr algn="ctr" eaLnBrk="1" fontAlgn="auto" hangingPunct="1">
              <a:spcAft>
                <a:spcPts val="0"/>
              </a:spcAft>
              <a:tabLst>
                <a:tab pos="3543300" algn="l"/>
              </a:tabLst>
              <a:defRPr/>
            </a:pPr>
            <a:r>
              <a:rPr lang="en-US" sz="1400" b="1" dirty="0" smtClean="0">
                <a:solidFill>
                  <a:schemeClr val="bg1"/>
                </a:solidFill>
                <a:effectLst/>
                <a:latin typeface="Cambria" pitchFamily="18" charset="0"/>
              </a:rPr>
              <a:t>           Government of Sindh </a:t>
            </a:r>
            <a:br>
              <a:rPr lang="en-US" sz="1400" b="1" dirty="0" smtClean="0">
                <a:solidFill>
                  <a:schemeClr val="bg1"/>
                </a:solidFill>
                <a:effectLst/>
                <a:latin typeface="Cambria" pitchFamily="18" charset="0"/>
              </a:rPr>
            </a:br>
            <a:r>
              <a:rPr lang="en-US" sz="1400" b="1" dirty="0" smtClean="0">
                <a:solidFill>
                  <a:schemeClr val="bg1"/>
                </a:solidFill>
                <a:effectLst/>
                <a:latin typeface="Cambria" pitchFamily="18" charset="0"/>
              </a:rPr>
              <a:t>           Information, Science &amp; Technology Department</a:t>
            </a:r>
            <a:br>
              <a:rPr lang="en-US" sz="1400" b="1" dirty="0" smtClean="0">
                <a:solidFill>
                  <a:schemeClr val="bg1"/>
                </a:solidFill>
                <a:effectLst/>
                <a:latin typeface="Cambria" pitchFamily="18" charset="0"/>
              </a:rPr>
            </a:br>
            <a:r>
              <a:rPr lang="en-US" sz="1400" b="1" dirty="0" smtClean="0">
                <a:solidFill>
                  <a:schemeClr val="bg1"/>
                </a:solidFill>
                <a:effectLst/>
                <a:latin typeface="Cambria" pitchFamily="18" charset="0"/>
              </a:rPr>
              <a:t>         </a:t>
            </a:r>
            <a:r>
              <a:rPr lang="en-US" sz="1800" b="1" dirty="0" smtClean="0">
                <a:solidFill>
                  <a:schemeClr val="bg1"/>
                </a:solidFill>
                <a:effectLst/>
                <a:latin typeface="Cambria" pitchFamily="18" charset="0"/>
              </a:rPr>
              <a:t>Expression of Interest &amp; Feasibility study</a:t>
            </a:r>
            <a:br>
              <a:rPr lang="en-US" sz="1800" b="1" dirty="0" smtClean="0">
                <a:solidFill>
                  <a:schemeClr val="bg1"/>
                </a:solidFill>
                <a:effectLst/>
                <a:latin typeface="Cambria" pitchFamily="18" charset="0"/>
              </a:rPr>
            </a:br>
            <a:r>
              <a:rPr lang="en-US" sz="1800" b="1" dirty="0" smtClean="0">
                <a:solidFill>
                  <a:schemeClr val="bg1"/>
                </a:solidFill>
                <a:effectLst/>
                <a:latin typeface="Cambria" pitchFamily="18" charset="0"/>
              </a:rPr>
              <a:t>      </a:t>
            </a:r>
            <a:r>
              <a:rPr lang="en-US" sz="1400" b="1" dirty="0" smtClean="0">
                <a:solidFill>
                  <a:srgbClr val="0070C0"/>
                </a:solidFill>
                <a:latin typeface="Times New Roman" pitchFamily="18" charset="0"/>
                <a:cs typeface="Times New Roman" pitchFamily="18" charset="0"/>
              </a:rPr>
              <a:t>INSTALLATION OF SECURITY SURVEIILLANCE CAMERAS AT WORSHIP PLACES </a:t>
            </a:r>
            <a:br>
              <a:rPr lang="en-US" sz="1400" b="1" dirty="0" smtClean="0">
                <a:solidFill>
                  <a:srgbClr val="0070C0"/>
                </a:solidFill>
                <a:latin typeface="Times New Roman" pitchFamily="18" charset="0"/>
                <a:cs typeface="Times New Roman" pitchFamily="18" charset="0"/>
              </a:rPr>
            </a:br>
            <a:r>
              <a:rPr lang="en-US" sz="1400" b="1" dirty="0" smtClean="0">
                <a:solidFill>
                  <a:srgbClr val="0070C0"/>
                </a:solidFill>
                <a:latin typeface="Times New Roman" pitchFamily="18" charset="0"/>
                <a:cs typeface="Times New Roman" pitchFamily="18" charset="0"/>
              </a:rPr>
              <a:t>          OF MINORITES PROJECT</a:t>
            </a:r>
            <a:endParaRPr lang="en-US" sz="1600" b="1" dirty="0">
              <a:solidFill>
                <a:schemeClr val="bg1"/>
              </a:solidFill>
              <a:effectLst/>
              <a:latin typeface="Cambria" pitchFamily="18" charset="0"/>
            </a:endParaRPr>
          </a:p>
        </p:txBody>
      </p:sp>
      <p:pic>
        <p:nvPicPr>
          <p:cNvPr id="10248" name="Picture 16" descr="GoS Logo"/>
          <p:cNvPicPr>
            <a:picLocks noChangeAspect="1" noChangeArrowheads="1"/>
          </p:cNvPicPr>
          <p:nvPr/>
        </p:nvPicPr>
        <p:blipFill>
          <a:blip r:embed="rId3" cstate="print"/>
          <a:srcRect/>
          <a:stretch>
            <a:fillRect/>
          </a:stretch>
        </p:blipFill>
        <p:spPr bwMode="auto">
          <a:xfrm>
            <a:off x="0" y="0"/>
            <a:ext cx="1295400" cy="1148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1973</TotalTime>
  <Words>299</Words>
  <Application>Microsoft Office PowerPoint</Application>
  <PresentationFormat>A4 Paper (210x297 mm)</PresentationFormat>
  <Paragraphs>33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Trek</vt:lpstr>
      <vt:lpstr>           Government of Sindh             Information, Science &amp; Technology Department          Expression of Interest &amp; Feasibility study       INSTALLATION OF SECURITY SURVEIILLANCE CAMERAS AT WORSHIP PLACES            OF MINORITES PROJECT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Expression of Interest</dc:title>
  <dc:creator>Mujj Shahneel</dc:creator>
  <cp:lastModifiedBy>HP1</cp:lastModifiedBy>
  <cp:revision>436</cp:revision>
  <cp:lastPrinted>2011-11-24T07:32:49Z</cp:lastPrinted>
  <dcterms:created xsi:type="dcterms:W3CDTF">2006-08-16T00:00:00Z</dcterms:created>
  <dcterms:modified xsi:type="dcterms:W3CDTF">2017-03-16T07:46:27Z</dcterms:modified>
</cp:coreProperties>
</file>