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7" r:id="rId2"/>
  </p:sldIdLst>
  <p:sldSz cx="9906000" cy="6858000" type="A4"/>
  <p:notesSz cx="6881813"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521415D9-36F7-43E2-AB2F-B90AF26B5E84}">
      <p14:sectionLst xmlns="" xmlns:p14="http://schemas.microsoft.com/office/powerpoint/2010/main">
        <p14:section name="Untitled Section" id="{EFC70BB5-3A83-4148-9F4A-1C117E872581}">
          <p14:sldIdLst/>
        </p14:section>
        <p14:section name="Untitled Section" id="{511EFD9B-DCB5-4108-8011-652E45C38941}">
          <p14:sldIdLst/>
        </p14:section>
        <p14:section name="Untitled Section" id="{07E9EADE-3E0E-48D7-A4F4-91A3926AF01B}">
          <p14:sldIdLst>
            <p14:sldId id="257"/>
          </p14:sldIdLst>
        </p14:section>
      </p14:sectionLst>
    </p:ext>
    <p:ext uri="{EFAFB233-063F-42B5-8137-9DF3F51BA10A}">
      <p15:sldGuideLst xmlns=""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15620" autoAdjust="0"/>
    <p:restoredTop sz="93949" autoAdjust="0"/>
  </p:normalViewPr>
  <p:slideViewPr>
    <p:cSldViewPr>
      <p:cViewPr>
        <p:scale>
          <a:sx n="90" d="100"/>
          <a:sy n="90" d="100"/>
        </p:scale>
        <p:origin x="-1092" y="18"/>
      </p:cViewPr>
      <p:guideLst>
        <p:guide orient="horz" pos="2160"/>
        <p:guide pos="312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57212" y="5349903"/>
            <a:ext cx="9348788"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412750" y="4853412"/>
            <a:ext cx="916305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412750" y="3886200"/>
            <a:ext cx="916305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pPr>
              <a:defRPr/>
            </a:pPr>
            <a:fld id="{8A6E1012-7267-448A-B679-79DE33D7091E}" type="datetimeFigureOut">
              <a:rPr lang="en-US" smtClean="0"/>
              <a:pPr>
                <a:defRPr/>
              </a:pPr>
              <a:t>4/5/2016</a:t>
            </a:fld>
            <a:endParaRPr lang="en-US"/>
          </a:p>
        </p:txBody>
      </p:sp>
      <p:sp>
        <p:nvSpPr>
          <p:cNvPr id="2" name="Footer Placeholder 1"/>
          <p:cNvSpPr>
            <a:spLocks noGrp="1"/>
          </p:cNvSpPr>
          <p:nvPr>
            <p:ph type="ftr" sz="quarter" idx="11"/>
          </p:nvPr>
        </p:nvSpPr>
        <p:spPr/>
        <p:txBody>
          <a:bodyPr/>
          <a:lstStyle/>
          <a:p>
            <a:pPr>
              <a:defRPr/>
            </a:pPr>
            <a:endParaRPr lang="en-US"/>
          </a:p>
        </p:txBody>
      </p:sp>
      <p:sp>
        <p:nvSpPr>
          <p:cNvPr id="15" name="Slide Number Placeholder 14"/>
          <p:cNvSpPr>
            <a:spLocks noGrp="1"/>
          </p:cNvSpPr>
          <p:nvPr>
            <p:ph type="sldNum" sz="quarter" idx="12"/>
          </p:nvPr>
        </p:nvSpPr>
        <p:spPr>
          <a:xfrm>
            <a:off x="8915400" y="6473952"/>
            <a:ext cx="822198" cy="246888"/>
          </a:xfrm>
        </p:spPr>
        <p:txBody>
          <a:bodyPr/>
          <a:lstStyle/>
          <a:p>
            <a:pPr>
              <a:defRPr/>
            </a:pPr>
            <a:fld id="{2E331EB8-9AEC-4B0A-A3D3-9EA0B178D4B4}" type="slidenum">
              <a:rPr lang="en-US" smtClean="0"/>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2C4B2376-4D9B-4659-8EEF-103501B4619F}" type="datetimeFigureOut">
              <a:rPr lang="en-US" smtClean="0"/>
              <a:pPr>
                <a:defRPr/>
              </a:pPr>
              <a:t>4/5/2016</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FBAEE9E1-B073-4D25-8819-AD25CE6EC5CE}"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29500" y="549277"/>
            <a:ext cx="19812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95300" y="549277"/>
            <a:ext cx="67691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7ECD978B-DB6D-40C1-A2C6-C2A663981685}" type="datetimeFigureOut">
              <a:rPr lang="en-US" smtClean="0"/>
              <a:pPr>
                <a:defRPr/>
              </a:pPr>
              <a:t>4/5/2016</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96A29B73-B536-4082-B189-13906F67F79A}"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pPr>
              <a:defRPr/>
            </a:pPr>
            <a:fld id="{B71CB4AC-35F7-441D-A8A2-BC87F3342833}" type="datetimeFigureOut">
              <a:rPr lang="en-US" smtClean="0"/>
              <a:pPr>
                <a:defRPr/>
              </a:pPr>
              <a:t>4/5/2016</a:t>
            </a:fld>
            <a:endParaRPr lang="en-US"/>
          </a:p>
        </p:txBody>
      </p:sp>
      <p:sp>
        <p:nvSpPr>
          <p:cNvPr id="19" name="Footer Placeholder 18"/>
          <p:cNvSpPr>
            <a:spLocks noGrp="1"/>
          </p:cNvSpPr>
          <p:nvPr>
            <p:ph type="ftr" sz="quarter" idx="11"/>
          </p:nvPr>
        </p:nvSpPr>
        <p:spPr>
          <a:xfrm>
            <a:off x="3879850" y="76201"/>
            <a:ext cx="3136900" cy="288925"/>
          </a:xfrm>
        </p:spPr>
        <p:txBody>
          <a:bodyPr/>
          <a:lstStyle/>
          <a:p>
            <a:pPr>
              <a:defRPr/>
            </a:pPr>
            <a:endParaRPr lang="en-US"/>
          </a:p>
        </p:txBody>
      </p:sp>
      <p:sp>
        <p:nvSpPr>
          <p:cNvPr id="16" name="Slide Number Placeholder 15"/>
          <p:cNvSpPr>
            <a:spLocks noGrp="1"/>
          </p:cNvSpPr>
          <p:nvPr>
            <p:ph type="sldNum" sz="quarter" idx="12"/>
          </p:nvPr>
        </p:nvSpPr>
        <p:spPr>
          <a:xfrm>
            <a:off x="8915400" y="6473952"/>
            <a:ext cx="822198" cy="246888"/>
          </a:xfrm>
        </p:spPr>
        <p:txBody>
          <a:bodyPr/>
          <a:lstStyle/>
          <a:p>
            <a:pPr>
              <a:defRPr/>
            </a:pPr>
            <a:fld id="{6745784C-C98C-438D-BF24-ED150BC0F04A}"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57212" y="3444903"/>
            <a:ext cx="9348788"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412750" y="1676400"/>
            <a:ext cx="916305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pPr>
              <a:defRPr/>
            </a:pPr>
            <a:fld id="{A066EDDE-5761-4E54-9E35-62B5C126F3E6}" type="datetimeFigureOut">
              <a:rPr lang="en-US" smtClean="0"/>
              <a:pPr>
                <a:defRPr/>
              </a:pPr>
              <a:t>4/5/2016</a:t>
            </a:fld>
            <a:endParaRPr lang="en-US"/>
          </a:p>
        </p:txBody>
      </p:sp>
      <p:sp>
        <p:nvSpPr>
          <p:cNvPr id="11" name="Footer Placeholder 10"/>
          <p:cNvSpPr>
            <a:spLocks noGrp="1"/>
          </p:cNvSpPr>
          <p:nvPr>
            <p:ph type="ftr" sz="quarter" idx="11"/>
          </p:nvPr>
        </p:nvSpPr>
        <p:spPr/>
        <p:txBody>
          <a:bodyPr/>
          <a:lstStyle/>
          <a:p>
            <a:pPr>
              <a:defRPr/>
            </a:pPr>
            <a:endParaRPr lang="en-US"/>
          </a:p>
        </p:txBody>
      </p:sp>
      <p:sp>
        <p:nvSpPr>
          <p:cNvPr id="16" name="Slide Number Placeholder 15"/>
          <p:cNvSpPr>
            <a:spLocks noGrp="1"/>
          </p:cNvSpPr>
          <p:nvPr>
            <p:ph type="sldNum" sz="quarter" idx="12"/>
          </p:nvPr>
        </p:nvSpPr>
        <p:spPr/>
        <p:txBody>
          <a:bodyPr/>
          <a:lstStyle/>
          <a:p>
            <a:pPr>
              <a:defRPr/>
            </a:pPr>
            <a:fld id="{256F550C-58FA-44BD-A63E-27315C539BE0}" type="slidenum">
              <a:rPr lang="en-US" smtClean="0"/>
              <a:pPr>
                <a:defRPr/>
              </a:pPr>
              <a:t>‹#›</a:t>
            </a:fld>
            <a:endParaRPr lang="en-US"/>
          </a:p>
        </p:txBody>
      </p:sp>
      <p:sp>
        <p:nvSpPr>
          <p:cNvPr id="8" name="Title 7"/>
          <p:cNvSpPr>
            <a:spLocks noGrp="1"/>
          </p:cNvSpPr>
          <p:nvPr>
            <p:ph type="title"/>
          </p:nvPr>
        </p:nvSpPr>
        <p:spPr>
          <a:xfrm>
            <a:off x="195515" y="2947086"/>
            <a:ext cx="9410700" cy="1184825"/>
          </a:xfrm>
        </p:spPr>
        <p:txBody>
          <a:bodyPr rtlCol="0" anchor="t"/>
          <a:lstStyle>
            <a:lvl1pPr algn="r">
              <a:defRPr/>
            </a:lvl1pPr>
          </a:lstStyle>
          <a:p>
            <a:r>
              <a:rPr kumimoji="0" lang="en-US" smtClean="0"/>
              <a:t>Click to edit Master title style</a:t>
            </a:r>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26898" y="457200"/>
            <a:ext cx="94107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30200" y="1600200"/>
            <a:ext cx="454025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5035550" y="1600200"/>
            <a:ext cx="470535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pPr>
              <a:defRPr/>
            </a:pPr>
            <a:fld id="{1C697817-EC96-4D69-9EBC-3F95EF4DFF59}" type="datetimeFigureOut">
              <a:rPr lang="en-US" smtClean="0"/>
              <a:pPr>
                <a:defRPr/>
              </a:pPr>
              <a:t>4/5/2016</a:t>
            </a:fld>
            <a:endParaRPr lang="en-US"/>
          </a:p>
        </p:txBody>
      </p:sp>
      <p:sp>
        <p:nvSpPr>
          <p:cNvPr id="10" name="Footer Placeholder 9"/>
          <p:cNvSpPr>
            <a:spLocks noGrp="1"/>
          </p:cNvSpPr>
          <p:nvPr>
            <p:ph type="ftr" sz="quarter" idx="11"/>
          </p:nvPr>
        </p:nvSpPr>
        <p:spPr/>
        <p:txBody>
          <a:bodyPr/>
          <a:lstStyle/>
          <a:p>
            <a:pPr>
              <a:defRPr/>
            </a:pPr>
            <a:endParaRPr lang="en-US"/>
          </a:p>
        </p:txBody>
      </p:sp>
      <p:sp>
        <p:nvSpPr>
          <p:cNvPr id="31" name="Slide Number Placeholder 30"/>
          <p:cNvSpPr>
            <a:spLocks noGrp="1"/>
          </p:cNvSpPr>
          <p:nvPr>
            <p:ph type="sldNum" sz="quarter" idx="12"/>
          </p:nvPr>
        </p:nvSpPr>
        <p:spPr/>
        <p:txBody>
          <a:bodyPr/>
          <a:lstStyle/>
          <a:p>
            <a:pPr>
              <a:defRPr/>
            </a:pPr>
            <a:fld id="{65AFEC65-05D3-4D3C-9858-E3F3CE426EA8}"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30200" y="5410200"/>
            <a:ext cx="932815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304898" y="666750"/>
            <a:ext cx="4648102"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5032111" y="666750"/>
            <a:ext cx="4649928"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304898" y="1316038"/>
            <a:ext cx="4648102"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5036124" y="1316038"/>
            <a:ext cx="4645914"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pPr>
              <a:defRPr/>
            </a:pPr>
            <a:fld id="{13E1D988-6EC6-4E65-8369-75B0FF64C6E6}" type="datetimeFigureOut">
              <a:rPr lang="en-US" smtClean="0"/>
              <a:pPr>
                <a:defRPr/>
              </a:pPr>
              <a:t>4/5/2016</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a:xfrm>
            <a:off x="8915400" y="6477000"/>
            <a:ext cx="825500" cy="246888"/>
          </a:xfrm>
        </p:spPr>
        <p:txBody>
          <a:bodyPr/>
          <a:lstStyle/>
          <a:p>
            <a:pPr>
              <a:defRPr/>
            </a:pPr>
            <a:fld id="{7A4683D2-DF61-472C-AA2B-6C4E48B32F7E}" type="slidenum">
              <a:rPr lang="en-US" smtClean="0"/>
              <a:pPr>
                <a:defRPr/>
              </a:pPr>
              <a:t>‹#›</a:t>
            </a:fld>
            <a:endParaRPr lang="en-US"/>
          </a:p>
        </p:txBody>
      </p:sp>
      <p:sp>
        <p:nvSpPr>
          <p:cNvPr id="11" name="Straight Connector 10"/>
          <p:cNvSpPr>
            <a:spLocks noChangeShapeType="1"/>
          </p:cNvSpPr>
          <p:nvPr/>
        </p:nvSpPr>
        <p:spPr bwMode="auto">
          <a:xfrm>
            <a:off x="557212" y="6019801"/>
            <a:ext cx="9348788"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26898" y="457200"/>
            <a:ext cx="94107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pPr>
              <a:defRPr/>
            </a:pPr>
            <a:fld id="{77713695-C189-49B1-B90C-7E9F96B51BC4}" type="datetimeFigureOut">
              <a:rPr lang="en-US" smtClean="0"/>
              <a:pPr>
                <a:defRPr/>
              </a:pPr>
              <a:t>4/5/2016</a:t>
            </a:fld>
            <a:endParaRPr lang="en-US"/>
          </a:p>
        </p:txBody>
      </p:sp>
      <p:sp>
        <p:nvSpPr>
          <p:cNvPr id="21" name="Footer Placeholder 20"/>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0892216C-EC02-476D-A5AA-879161B272EF}"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fld id="{F4470949-2114-477A-9EDA-069EEA595C4D}" type="datetimeFigureOut">
              <a:rPr lang="en-US" smtClean="0"/>
              <a:pPr>
                <a:defRPr/>
              </a:pPr>
              <a:t>4/5/2016</a:t>
            </a:fld>
            <a:endParaRPr lang="en-US"/>
          </a:p>
        </p:txBody>
      </p:sp>
      <p:sp>
        <p:nvSpPr>
          <p:cNvPr id="24" name="Footer Placeholder 23"/>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2302AE0F-8B5F-4B7E-8466-5857E5719E48}"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57212" y="5849118"/>
            <a:ext cx="9348788"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95300" y="5486400"/>
            <a:ext cx="916305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95300" y="609600"/>
            <a:ext cx="3259006"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872971" y="609600"/>
            <a:ext cx="5785379"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pPr>
              <a:defRPr/>
            </a:pPr>
            <a:fld id="{09EE8F29-4D73-45A9-9E5B-684E0964C47D}" type="datetimeFigureOut">
              <a:rPr lang="en-US" smtClean="0"/>
              <a:pPr>
                <a:defRPr/>
              </a:pPr>
              <a:t>4/5/2016</a:t>
            </a:fld>
            <a:endParaRPr lang="en-US"/>
          </a:p>
        </p:txBody>
      </p:sp>
      <p:sp>
        <p:nvSpPr>
          <p:cNvPr id="29" name="Footer Placeholder 28"/>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151C330C-CF13-4770-9CFB-73BA8C24409B}"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797300" y="616634"/>
            <a:ext cx="54483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pPr>
              <a:defRPr/>
            </a:pPr>
            <a:fld id="{85F15338-C564-4B6D-9150-F719748A3012}" type="datetimeFigureOut">
              <a:rPr lang="en-US" smtClean="0"/>
              <a:pPr>
                <a:defRPr/>
              </a:pPr>
              <a:t>4/5/2016</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31" name="Slide Number Placeholder 30"/>
          <p:cNvSpPr>
            <a:spLocks noGrp="1"/>
          </p:cNvSpPr>
          <p:nvPr>
            <p:ph type="sldNum" sz="quarter" idx="12"/>
          </p:nvPr>
        </p:nvSpPr>
        <p:spPr/>
        <p:txBody>
          <a:bodyPr/>
          <a:lstStyle/>
          <a:p>
            <a:pPr>
              <a:defRPr/>
            </a:pPr>
            <a:fld id="{F905D3D4-C5DE-45EA-AF02-2328010A5C4D}" type="slidenum">
              <a:rPr lang="en-US" smtClean="0"/>
              <a:pPr>
                <a:defRPr/>
              </a:pPr>
              <a:t>‹#›</a:t>
            </a:fld>
            <a:endParaRPr lang="en-US"/>
          </a:p>
        </p:txBody>
      </p:sp>
      <p:sp>
        <p:nvSpPr>
          <p:cNvPr id="17" name="Title 16"/>
          <p:cNvSpPr>
            <a:spLocks noGrp="1"/>
          </p:cNvSpPr>
          <p:nvPr>
            <p:ph type="title"/>
          </p:nvPr>
        </p:nvSpPr>
        <p:spPr>
          <a:xfrm>
            <a:off x="412750" y="4993760"/>
            <a:ext cx="635635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412750" y="5533218"/>
            <a:ext cx="635635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57212" y="1050899"/>
            <a:ext cx="9348788"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30200" y="1554163"/>
            <a:ext cx="94107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7016750" y="76201"/>
            <a:ext cx="2724150" cy="288925"/>
          </a:xfrm>
          <a:prstGeom prst="rect">
            <a:avLst/>
          </a:prstGeom>
        </p:spPr>
        <p:txBody>
          <a:bodyPr vert="horz"/>
          <a:lstStyle>
            <a:lvl1pPr algn="l" eaLnBrk="1" latinLnBrk="0" hangingPunct="1">
              <a:defRPr kumimoji="0" sz="1200">
                <a:solidFill>
                  <a:schemeClr val="accent1">
                    <a:shade val="75000"/>
                  </a:schemeClr>
                </a:solidFill>
              </a:defRPr>
            </a:lvl1pPr>
          </a:lstStyle>
          <a:p>
            <a:pPr>
              <a:defRPr/>
            </a:pPr>
            <a:fld id="{FEC9CF9D-48DF-44CC-9328-F749FB2D82AF}" type="datetimeFigureOut">
              <a:rPr lang="en-US" smtClean="0"/>
              <a:pPr>
                <a:defRPr/>
              </a:pPr>
              <a:t>4/5/2016</a:t>
            </a:fld>
            <a:endParaRPr lang="en-US"/>
          </a:p>
        </p:txBody>
      </p:sp>
      <p:sp>
        <p:nvSpPr>
          <p:cNvPr id="28" name="Footer Placeholder 27"/>
          <p:cNvSpPr>
            <a:spLocks noGrp="1"/>
          </p:cNvSpPr>
          <p:nvPr>
            <p:ph type="ftr" sz="quarter" idx="3"/>
          </p:nvPr>
        </p:nvSpPr>
        <p:spPr>
          <a:xfrm>
            <a:off x="3384550" y="76201"/>
            <a:ext cx="3632200" cy="288925"/>
          </a:xfrm>
          <a:prstGeom prst="rect">
            <a:avLst/>
          </a:prstGeom>
        </p:spPr>
        <p:txBody>
          <a:bodyPr vert="horz"/>
          <a:lstStyle>
            <a:lvl1pPr algn="r" eaLnBrk="1" latinLnBrk="0" hangingPunct="1">
              <a:defRPr kumimoji="0" sz="1200">
                <a:solidFill>
                  <a:schemeClr val="accent1">
                    <a:shade val="75000"/>
                  </a:schemeClr>
                </a:solidFill>
              </a:defRPr>
            </a:lvl1pPr>
          </a:lstStyle>
          <a:p>
            <a:pPr>
              <a:defRPr/>
            </a:pPr>
            <a:endParaRPr lang="en-US"/>
          </a:p>
        </p:txBody>
      </p:sp>
      <p:sp>
        <p:nvSpPr>
          <p:cNvPr id="5" name="Slide Number Placeholder 4"/>
          <p:cNvSpPr>
            <a:spLocks noGrp="1"/>
          </p:cNvSpPr>
          <p:nvPr>
            <p:ph type="sldNum" sz="quarter" idx="4"/>
          </p:nvPr>
        </p:nvSpPr>
        <p:spPr>
          <a:xfrm>
            <a:off x="8915400" y="6477001"/>
            <a:ext cx="825500" cy="244475"/>
          </a:xfrm>
          <a:prstGeom prst="rect">
            <a:avLst/>
          </a:prstGeom>
        </p:spPr>
        <p:txBody>
          <a:bodyPr vert="horz"/>
          <a:lstStyle>
            <a:lvl1pPr algn="r" eaLnBrk="1" latinLnBrk="0" hangingPunct="1">
              <a:defRPr kumimoji="0" sz="1200">
                <a:solidFill>
                  <a:schemeClr val="accent1">
                    <a:shade val="75000"/>
                  </a:schemeClr>
                </a:solidFill>
              </a:defRPr>
            </a:lvl1pPr>
          </a:lstStyle>
          <a:p>
            <a:pPr>
              <a:defRPr/>
            </a:pPr>
            <a:fld id="{DA6680E4-0636-4DB5-ACB0-66E7E24BF15C}" type="slidenum">
              <a:rPr lang="en-US" smtClean="0"/>
              <a:pPr>
                <a:defRPr/>
              </a:pPr>
              <a:t>‹#›</a:t>
            </a:fld>
            <a:endParaRPr lang="en-US"/>
          </a:p>
        </p:txBody>
      </p:sp>
      <p:sp>
        <p:nvSpPr>
          <p:cNvPr id="10" name="Title Placeholder 9"/>
          <p:cNvSpPr>
            <a:spLocks noGrp="1"/>
          </p:cNvSpPr>
          <p:nvPr>
            <p:ph type="title"/>
          </p:nvPr>
        </p:nvSpPr>
        <p:spPr>
          <a:xfrm>
            <a:off x="330200" y="457200"/>
            <a:ext cx="94107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57212" y="1050899"/>
            <a:ext cx="9348788"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57212" y="1057987"/>
            <a:ext cx="9348788"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pprasindh.gov.pk/" TargetMode="External"/><Relationship Id="rId1" Type="http://schemas.openxmlformats.org/officeDocument/2006/relationships/slideLayout" Target="../slideLayouts/slideLayout4.xml"/><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906000" cy="762000"/>
          </a:xfrm>
          <a:solidFill>
            <a:srgbClr val="002060"/>
          </a:solidFill>
        </p:spPr>
        <p:style>
          <a:lnRef idx="1">
            <a:schemeClr val="accent2"/>
          </a:lnRef>
          <a:fillRef idx="2">
            <a:schemeClr val="accent2"/>
          </a:fillRef>
          <a:effectRef idx="1">
            <a:schemeClr val="accent2"/>
          </a:effectRef>
          <a:fontRef idx="minor">
            <a:schemeClr val="dk1"/>
          </a:fontRef>
        </p:style>
        <p:txBody>
          <a:bodyPr rtlCol="0">
            <a:noAutofit/>
          </a:bodyPr>
          <a:lstStyle/>
          <a:p>
            <a:pPr algn="ctr" fontAlgn="auto">
              <a:spcAft>
                <a:spcPts val="0"/>
              </a:spcAft>
              <a:tabLst>
                <a:tab pos="3543300" algn="l"/>
              </a:tabLst>
              <a:defRPr/>
            </a:pPr>
            <a:r>
              <a:rPr lang="en-US" sz="2400" b="1" dirty="0" smtClean="0">
                <a:solidFill>
                  <a:schemeClr val="bg1"/>
                </a:solidFill>
                <a:effectLst/>
                <a:latin typeface="Cambria" pitchFamily="18" charset="0"/>
              </a:rPr>
              <a:t>REQUEST FOR PROPOSAL </a:t>
            </a:r>
            <a:br>
              <a:rPr lang="en-US" sz="2400" b="1" dirty="0" smtClean="0">
                <a:solidFill>
                  <a:schemeClr val="bg1"/>
                </a:solidFill>
                <a:effectLst/>
                <a:latin typeface="Cambria" pitchFamily="18" charset="0"/>
              </a:rPr>
            </a:br>
            <a:r>
              <a:rPr lang="en-US" sz="2000" b="1" dirty="0" smtClean="0">
                <a:solidFill>
                  <a:schemeClr val="bg1"/>
                </a:solidFill>
                <a:effectLst/>
                <a:latin typeface="Cambria" pitchFamily="18" charset="0"/>
              </a:rPr>
              <a:t>TRANSACTION ADVISORY SERVICES</a:t>
            </a:r>
            <a:endParaRPr lang="en-US" sz="2000" b="1" dirty="0">
              <a:solidFill>
                <a:schemeClr val="bg1"/>
              </a:solidFill>
              <a:effectLst/>
              <a:latin typeface="Cambria" pitchFamily="18" charset="0"/>
            </a:endParaRPr>
          </a:p>
        </p:txBody>
      </p:sp>
      <p:sp>
        <p:nvSpPr>
          <p:cNvPr id="3" name="Content Placeholder 2"/>
          <p:cNvSpPr>
            <a:spLocks noGrp="1"/>
          </p:cNvSpPr>
          <p:nvPr>
            <p:ph sz="half" idx="1"/>
          </p:nvPr>
        </p:nvSpPr>
        <p:spPr>
          <a:xfrm>
            <a:off x="22412" y="1160929"/>
            <a:ext cx="5082988" cy="3334871"/>
          </a:xfrm>
        </p:spPr>
        <p:txBody>
          <a:bodyPr>
            <a:noAutofit/>
          </a:bodyPr>
          <a:lstStyle/>
          <a:p>
            <a:pPr marL="0" indent="0" algn="just">
              <a:spcBef>
                <a:spcPct val="0"/>
              </a:spcBef>
              <a:spcAft>
                <a:spcPts val="400"/>
              </a:spcAft>
              <a:buFont typeface="Arial" charset="0"/>
              <a:buNone/>
            </a:pPr>
            <a:r>
              <a:rPr lang="en-US" sz="1200" b="1" u="sng" dirty="0" smtClean="0">
                <a:latin typeface="+mj-lt"/>
              </a:rPr>
              <a:t>The Assignment</a:t>
            </a:r>
          </a:p>
          <a:p>
            <a:pPr marL="0" indent="0" algn="just">
              <a:spcBef>
                <a:spcPct val="0"/>
              </a:spcBef>
              <a:spcAft>
                <a:spcPts val="400"/>
              </a:spcAft>
              <a:buFont typeface="Arial" charset="0"/>
              <a:buNone/>
            </a:pPr>
            <a:r>
              <a:rPr lang="en-US" sz="1200" dirty="0" smtClean="0"/>
              <a:t>The Local Government Department, Government of Sindh, invites proposals from reputable and experienced firm(s)/consortia to prepare a Feasibility Report along-with Transaction Advisory </a:t>
            </a:r>
            <a:r>
              <a:rPr lang="en-US" sz="1200" dirty="0" smtClean="0"/>
              <a:t>Services for “RANI BAGH HYDERABAD RECREATIONAL PARK PROJECT” (RBHRPP).</a:t>
            </a:r>
          </a:p>
          <a:p>
            <a:pPr marL="0" indent="0" algn="just">
              <a:spcBef>
                <a:spcPct val="0"/>
              </a:spcBef>
              <a:spcAft>
                <a:spcPts val="400"/>
              </a:spcAft>
              <a:buFont typeface="Arial" charset="0"/>
              <a:buNone/>
            </a:pPr>
            <a:r>
              <a:rPr lang="en-US" sz="1200" dirty="0" err="1" smtClean="0"/>
              <a:t>Rani</a:t>
            </a:r>
            <a:r>
              <a:rPr lang="en-US" sz="1200" dirty="0" smtClean="0"/>
              <a:t> </a:t>
            </a:r>
            <a:r>
              <a:rPr lang="en-US" sz="1200" dirty="0" err="1" smtClean="0"/>
              <a:t>Bagh</a:t>
            </a:r>
            <a:r>
              <a:rPr lang="en-US" sz="1200" dirty="0" smtClean="0"/>
              <a:t> Hyderabad is a historical recreational area for the people of Hyderabad. It is spread over an area of 45 acres, partitioned into multiple recreational facilities including Zoo, Fund Land, Open Air Theater, Boating Area, </a:t>
            </a:r>
            <a:r>
              <a:rPr lang="en-US" sz="1200" dirty="0" err="1" smtClean="0"/>
              <a:t>Abbas</a:t>
            </a:r>
            <a:r>
              <a:rPr lang="en-US" sz="1200" dirty="0" smtClean="0"/>
              <a:t> </a:t>
            </a:r>
            <a:r>
              <a:rPr lang="en-US" sz="1200" dirty="0" err="1" smtClean="0"/>
              <a:t>Bhai</a:t>
            </a:r>
            <a:r>
              <a:rPr lang="en-US" sz="1200" dirty="0" smtClean="0"/>
              <a:t> Park and Garden area. The Local Government Department through Municipal Committee Qasimabad, Hyderabad intends to explore avenues for private investment to establish a modern state of the art recreational facility having the potential to provide amusement and thrill to all the segments of the society. Further details are provided in the Request for Proposal (RFP).</a:t>
            </a:r>
          </a:p>
          <a:p>
            <a:pPr marL="0" indent="0" algn="just">
              <a:spcBef>
                <a:spcPct val="0"/>
              </a:spcBef>
              <a:spcAft>
                <a:spcPts val="400"/>
              </a:spcAft>
              <a:buFont typeface="Arial" charset="0"/>
              <a:buNone/>
            </a:pPr>
            <a:r>
              <a:rPr lang="en-US" sz="1200" dirty="0" smtClean="0"/>
              <a:t>Interested </a:t>
            </a:r>
            <a:r>
              <a:rPr lang="en-US" sz="1200" dirty="0"/>
              <a:t>firm(s)/consortia need to furnish relevant documents pursuant to the RFP to demonstrate experience </a:t>
            </a:r>
            <a:r>
              <a:rPr lang="en-US" sz="1200" dirty="0" smtClean="0"/>
              <a:t>and expertise to undertake the Transaction Advisory for </a:t>
            </a:r>
            <a:r>
              <a:rPr lang="en-US" sz="1200" dirty="0" err="1" smtClean="0"/>
              <a:t>Rani</a:t>
            </a:r>
            <a:r>
              <a:rPr lang="en-US" sz="1200" dirty="0" smtClean="0"/>
              <a:t> </a:t>
            </a:r>
            <a:r>
              <a:rPr lang="en-US" sz="1200" dirty="0" err="1" smtClean="0"/>
              <a:t>Bagh</a:t>
            </a:r>
            <a:r>
              <a:rPr lang="en-US" sz="1200" dirty="0" smtClean="0"/>
              <a:t> Hyderabad Recreational Park project..</a:t>
            </a:r>
            <a:endParaRPr lang="en-US" sz="1200" b="1" i="1" u="sng" dirty="0" smtClean="0">
              <a:solidFill>
                <a:srgbClr val="FF0000"/>
              </a:solidFill>
              <a:latin typeface="+mj-lt"/>
            </a:endParaRPr>
          </a:p>
        </p:txBody>
      </p:sp>
      <p:sp>
        <p:nvSpPr>
          <p:cNvPr id="4" name="Content Placeholder 3"/>
          <p:cNvSpPr>
            <a:spLocks noGrp="1"/>
          </p:cNvSpPr>
          <p:nvPr>
            <p:ph sz="half" idx="2"/>
          </p:nvPr>
        </p:nvSpPr>
        <p:spPr>
          <a:xfrm>
            <a:off x="5074024" y="1246094"/>
            <a:ext cx="4805082" cy="5611906"/>
          </a:xfrm>
          <a:ln>
            <a:noFill/>
          </a:ln>
        </p:spPr>
        <p:txBody>
          <a:bodyPr rtlCol="0">
            <a:noAutofit/>
          </a:bodyPr>
          <a:lstStyle/>
          <a:p>
            <a:pPr marL="0" lvl="0" indent="0" algn="just" fontAlgn="base">
              <a:spcBef>
                <a:spcPct val="0"/>
              </a:spcBef>
              <a:buClrTx/>
              <a:buSzTx/>
              <a:buNone/>
            </a:pPr>
            <a:r>
              <a:rPr lang="en-US" sz="1200" b="1" u="sng" dirty="0" smtClean="0">
                <a:solidFill>
                  <a:schemeClr val="tx1"/>
                </a:solidFill>
                <a:latin typeface="+mj-lt"/>
              </a:rPr>
              <a:t>Eligibility:</a:t>
            </a:r>
            <a:r>
              <a:rPr lang="en-US" sz="1200" dirty="0" smtClean="0">
                <a:solidFill>
                  <a:schemeClr val="tx1"/>
                </a:solidFill>
                <a:latin typeface="+mj-lt"/>
              </a:rPr>
              <a:t> Registration with Sindh Revenue Board (SRB), relevant tax authorities and relevant professional body (PEC).</a:t>
            </a:r>
          </a:p>
          <a:p>
            <a:pPr marL="0" lvl="0" indent="0" algn="just" fontAlgn="base">
              <a:spcBef>
                <a:spcPct val="0"/>
              </a:spcBef>
              <a:buClrTx/>
              <a:buSzTx/>
              <a:buNone/>
            </a:pPr>
            <a:r>
              <a:rPr lang="en-US" sz="1200" b="1" u="sng" dirty="0" smtClean="0">
                <a:solidFill>
                  <a:schemeClr val="tx1"/>
                </a:solidFill>
                <a:latin typeface="+mj-lt"/>
              </a:rPr>
              <a:t>Submission of Proposals: </a:t>
            </a:r>
            <a:r>
              <a:rPr lang="en-US" sz="1200" dirty="0" smtClean="0">
                <a:solidFill>
                  <a:schemeClr val="tx1"/>
                </a:solidFill>
              </a:rPr>
              <a:t>In a sealed envelop as mentioned in the RFP.</a:t>
            </a:r>
          </a:p>
          <a:p>
            <a:pPr marL="0" lvl="0" indent="0" algn="just" fontAlgn="base">
              <a:spcBef>
                <a:spcPct val="0"/>
              </a:spcBef>
              <a:buClrTx/>
              <a:buSzTx/>
              <a:buNone/>
            </a:pPr>
            <a:r>
              <a:rPr lang="en-US" sz="1200" b="1" u="sng" dirty="0" smtClean="0">
                <a:solidFill>
                  <a:schemeClr val="tx1"/>
                </a:solidFill>
              </a:rPr>
              <a:t>Bid Security:</a:t>
            </a:r>
            <a:r>
              <a:rPr lang="en-US" sz="1200" dirty="0" smtClean="0">
                <a:solidFill>
                  <a:schemeClr val="tx1"/>
                </a:solidFill>
              </a:rPr>
              <a:t> 1% of bid price</a:t>
            </a:r>
          </a:p>
          <a:p>
            <a:pPr marL="0" lvl="0" indent="0" algn="just" fontAlgn="base">
              <a:spcBef>
                <a:spcPct val="0"/>
              </a:spcBef>
              <a:buClrTx/>
              <a:buSzTx/>
              <a:buNone/>
            </a:pPr>
            <a:r>
              <a:rPr lang="en-US" sz="1200" b="1" u="sng" dirty="0" smtClean="0">
                <a:solidFill>
                  <a:schemeClr val="tx1"/>
                </a:solidFill>
              </a:rPr>
              <a:t>Issuance of Bidding Documents:</a:t>
            </a:r>
            <a:r>
              <a:rPr lang="en-US" sz="1200" dirty="0" smtClean="0">
                <a:solidFill>
                  <a:schemeClr val="tx1"/>
                </a:solidFill>
              </a:rPr>
              <a:t>  From date of publication to _____April, 2016 </a:t>
            </a:r>
          </a:p>
          <a:p>
            <a:pPr marL="0" lvl="0" indent="0" algn="just" fontAlgn="base">
              <a:spcBef>
                <a:spcPct val="0"/>
              </a:spcBef>
              <a:buClrTx/>
              <a:buSzTx/>
              <a:buNone/>
            </a:pPr>
            <a:r>
              <a:rPr lang="en-US" sz="1200" b="1" u="sng" dirty="0" smtClean="0">
                <a:solidFill>
                  <a:schemeClr val="tx1"/>
                </a:solidFill>
              </a:rPr>
              <a:t>Pre-Bid Meeting:</a:t>
            </a:r>
            <a:r>
              <a:rPr lang="en-US" sz="1200" dirty="0" smtClean="0">
                <a:solidFill>
                  <a:schemeClr val="tx1"/>
                </a:solidFill>
              </a:rPr>
              <a:t> </a:t>
            </a:r>
            <a:r>
              <a:rPr lang="en-US" sz="1200" dirty="0">
                <a:solidFill>
                  <a:schemeClr val="tx1"/>
                </a:solidFill>
              </a:rPr>
              <a:t>11:00 </a:t>
            </a:r>
            <a:r>
              <a:rPr lang="en-US" sz="1200" dirty="0" err="1">
                <a:solidFill>
                  <a:schemeClr val="tx1"/>
                </a:solidFill>
              </a:rPr>
              <a:t>a.m</a:t>
            </a:r>
            <a:r>
              <a:rPr lang="en-US" sz="1200" dirty="0">
                <a:solidFill>
                  <a:schemeClr val="tx1"/>
                </a:solidFill>
              </a:rPr>
              <a:t> </a:t>
            </a:r>
            <a:r>
              <a:rPr lang="en-US" sz="1200" dirty="0" smtClean="0">
                <a:solidFill>
                  <a:schemeClr val="tx1"/>
                </a:solidFill>
              </a:rPr>
              <a:t>_______April, 2016 at Deputy Commissioner Office at </a:t>
            </a:r>
            <a:r>
              <a:rPr lang="en-US" sz="1200" dirty="0" err="1" smtClean="0">
                <a:solidFill>
                  <a:schemeClr val="tx1"/>
                </a:solidFill>
              </a:rPr>
              <a:t>Shahbaz</a:t>
            </a:r>
            <a:r>
              <a:rPr lang="en-US" sz="1200" dirty="0" smtClean="0">
                <a:solidFill>
                  <a:schemeClr val="tx1"/>
                </a:solidFill>
              </a:rPr>
              <a:t> Building  Hyderabad </a:t>
            </a:r>
          </a:p>
          <a:p>
            <a:pPr marL="0" lvl="0" indent="0" algn="just" fontAlgn="base">
              <a:spcBef>
                <a:spcPct val="0"/>
              </a:spcBef>
              <a:buClrTx/>
              <a:buSzTx/>
              <a:buNone/>
            </a:pPr>
            <a:r>
              <a:rPr lang="en-US" sz="1200" b="1" u="sng" dirty="0" smtClean="0">
                <a:solidFill>
                  <a:schemeClr val="tx1"/>
                </a:solidFill>
              </a:rPr>
              <a:t>Bid Submission Deadline:</a:t>
            </a:r>
            <a:r>
              <a:rPr lang="en-US" sz="1200" dirty="0" smtClean="0">
                <a:solidFill>
                  <a:schemeClr val="tx1"/>
                </a:solidFill>
              </a:rPr>
              <a:t> ________ April, 2016 at 01:00 p.m. </a:t>
            </a:r>
          </a:p>
          <a:p>
            <a:pPr marL="0" lvl="0" indent="0" algn="just" fontAlgn="base">
              <a:spcBef>
                <a:spcPct val="0"/>
              </a:spcBef>
              <a:buClrTx/>
              <a:buSzTx/>
              <a:buNone/>
            </a:pPr>
            <a:r>
              <a:rPr lang="en-US" sz="1200" b="1" u="sng" dirty="0" smtClean="0">
                <a:solidFill>
                  <a:schemeClr val="tx1"/>
                </a:solidFill>
              </a:rPr>
              <a:t>Bid Opening:</a:t>
            </a:r>
            <a:r>
              <a:rPr lang="en-US" sz="1200" dirty="0" smtClean="0">
                <a:solidFill>
                  <a:schemeClr val="tx1"/>
                </a:solidFill>
              </a:rPr>
              <a:t> Proposals would be opened on ________April, 2016 at 02:00 p.m. </a:t>
            </a:r>
          </a:p>
          <a:p>
            <a:pPr marL="0" indent="0" algn="just" fontAlgn="base">
              <a:spcBef>
                <a:spcPct val="0"/>
              </a:spcBef>
              <a:buClrTx/>
              <a:buSzTx/>
              <a:buNone/>
            </a:pPr>
            <a:r>
              <a:rPr lang="en-US" sz="1200" b="1" u="sng" dirty="0" smtClean="0">
                <a:solidFill>
                  <a:schemeClr val="tx1"/>
                </a:solidFill>
              </a:rPr>
              <a:t>Bid Submission and Opening Address:</a:t>
            </a:r>
            <a:r>
              <a:rPr lang="en-US" sz="1200" b="1" dirty="0" smtClean="0">
                <a:solidFill>
                  <a:schemeClr val="tx1"/>
                </a:solidFill>
              </a:rPr>
              <a:t> </a:t>
            </a:r>
            <a:r>
              <a:rPr lang="en-US" sz="1200" dirty="0" smtClean="0">
                <a:solidFill>
                  <a:schemeClr val="tx1"/>
                </a:solidFill>
              </a:rPr>
              <a:t>Deputy Commissioner Office at </a:t>
            </a:r>
            <a:r>
              <a:rPr lang="en-US" sz="1200" dirty="0" err="1" smtClean="0">
                <a:solidFill>
                  <a:schemeClr val="tx1"/>
                </a:solidFill>
              </a:rPr>
              <a:t>Shahbaz</a:t>
            </a:r>
            <a:r>
              <a:rPr lang="en-US" sz="1200" dirty="0" smtClean="0">
                <a:solidFill>
                  <a:schemeClr val="tx1"/>
                </a:solidFill>
              </a:rPr>
              <a:t> Building, Qasimabad Hyderabad.</a:t>
            </a:r>
            <a:r>
              <a:rPr lang="en-US" sz="1200" b="1" dirty="0" smtClean="0">
                <a:solidFill>
                  <a:schemeClr val="tx1"/>
                </a:solidFill>
              </a:rPr>
              <a:t> </a:t>
            </a:r>
            <a:endParaRPr lang="en-US" sz="1200" b="1" u="sng" dirty="0" smtClean="0">
              <a:solidFill>
                <a:schemeClr val="tx1"/>
              </a:solidFill>
            </a:endParaRPr>
          </a:p>
          <a:p>
            <a:pPr marL="0" lvl="0" indent="0" algn="just" fontAlgn="base">
              <a:spcBef>
                <a:spcPct val="0"/>
              </a:spcBef>
              <a:buClrTx/>
              <a:buSzTx/>
              <a:buNone/>
            </a:pPr>
            <a:r>
              <a:rPr lang="en-US" sz="1200" b="1" u="sng" dirty="0" smtClean="0">
                <a:solidFill>
                  <a:schemeClr val="tx1"/>
                </a:solidFill>
              </a:rPr>
              <a:t>Bidding Documents:</a:t>
            </a:r>
            <a:r>
              <a:rPr lang="en-US" sz="1200" dirty="0" smtClean="0">
                <a:solidFill>
                  <a:schemeClr val="tx1"/>
                </a:solidFill>
              </a:rPr>
              <a:t>  The RFP document shall be available to download (free of cost) on the below mentioned websites:</a:t>
            </a:r>
          </a:p>
          <a:p>
            <a:pPr marL="0" lvl="0" indent="0" algn="just" fontAlgn="base">
              <a:spcBef>
                <a:spcPct val="0"/>
              </a:spcBef>
              <a:spcAft>
                <a:spcPts val="600"/>
              </a:spcAft>
              <a:buClrTx/>
              <a:buSzTx/>
              <a:buNone/>
            </a:pPr>
            <a:r>
              <a:rPr lang="en-US" sz="1200" dirty="0" smtClean="0">
                <a:solidFill>
                  <a:schemeClr val="tx1"/>
                </a:solidFill>
                <a:latin typeface="Calibri" pitchFamily="34" charset="0"/>
                <a:hlinkClick r:id="rId2"/>
              </a:rPr>
              <a:t>www.pprasindh.gov.pk</a:t>
            </a:r>
            <a:endParaRPr lang="en-US" sz="1200" dirty="0" smtClean="0">
              <a:solidFill>
                <a:schemeClr val="tx1"/>
              </a:solidFill>
              <a:latin typeface="Calibri" pitchFamily="34" charset="0"/>
            </a:endParaRPr>
          </a:p>
          <a:p>
            <a:pPr marL="0" lvl="0" indent="0" algn="just" fontAlgn="base">
              <a:spcBef>
                <a:spcPct val="0"/>
              </a:spcBef>
              <a:buClrTx/>
              <a:buSzTx/>
              <a:buNone/>
            </a:pPr>
            <a:r>
              <a:rPr lang="en-US" sz="1200" dirty="0" smtClean="0">
                <a:solidFill>
                  <a:schemeClr val="tx1"/>
                </a:solidFill>
              </a:rPr>
              <a:t>Late proposals shall be rejected. </a:t>
            </a:r>
          </a:p>
          <a:p>
            <a:pPr marL="0" lvl="0" indent="0" algn="just" fontAlgn="base">
              <a:spcBef>
                <a:spcPct val="0"/>
              </a:spcBef>
              <a:buClrTx/>
              <a:buSzTx/>
              <a:buNone/>
            </a:pPr>
            <a:endParaRPr lang="en-US" sz="1200" dirty="0" smtClean="0">
              <a:solidFill>
                <a:schemeClr val="tx1"/>
              </a:solidFill>
            </a:endParaRPr>
          </a:p>
          <a:p>
            <a:pPr marL="0" lvl="0" indent="0" algn="just" fontAlgn="base">
              <a:spcBef>
                <a:spcPct val="0"/>
              </a:spcBef>
              <a:buClrTx/>
              <a:buSzTx/>
              <a:buNone/>
            </a:pPr>
            <a:r>
              <a:rPr lang="en-US" sz="1200" b="1" u="sng" dirty="0" smtClean="0">
                <a:solidFill>
                  <a:schemeClr val="tx1"/>
                </a:solidFill>
              </a:rPr>
              <a:t>For Further Information</a:t>
            </a:r>
          </a:p>
          <a:p>
            <a:pPr marL="0" lvl="0" indent="0" algn="just" fontAlgn="base">
              <a:spcBef>
                <a:spcPct val="0"/>
              </a:spcBef>
              <a:buClrTx/>
              <a:buSzTx/>
              <a:buNone/>
            </a:pPr>
            <a:r>
              <a:rPr lang="en-US" sz="1200" dirty="0" smtClean="0">
                <a:solidFill>
                  <a:schemeClr val="tx1"/>
                </a:solidFill>
              </a:rPr>
              <a:t> </a:t>
            </a:r>
          </a:p>
          <a:p>
            <a:pPr marL="0" lvl="0" indent="0" algn="just" fontAlgn="base">
              <a:spcBef>
                <a:spcPct val="0"/>
              </a:spcBef>
              <a:buClrTx/>
              <a:buSzTx/>
              <a:buNone/>
            </a:pPr>
            <a:r>
              <a:rPr lang="en-US" sz="1200" b="1" dirty="0" smtClean="0">
                <a:solidFill>
                  <a:schemeClr val="tx1"/>
                </a:solidFill>
              </a:rPr>
              <a:t>Deputy Commissioner, 	              Chief Municipal Officer</a:t>
            </a:r>
          </a:p>
          <a:p>
            <a:pPr marL="0" lvl="0" indent="0" algn="just" fontAlgn="base">
              <a:spcBef>
                <a:spcPct val="0"/>
              </a:spcBef>
              <a:buClrTx/>
              <a:buSzTx/>
              <a:buNone/>
            </a:pPr>
            <a:r>
              <a:rPr lang="en-US" sz="1200" dirty="0" smtClean="0">
                <a:solidFill>
                  <a:schemeClr val="tx1"/>
                </a:solidFill>
              </a:rPr>
              <a:t>Hyderabad		               Municipal Committee Qasimabad	</a:t>
            </a:r>
          </a:p>
          <a:p>
            <a:pPr marL="0" lvl="0" indent="0" algn="just" fontAlgn="base">
              <a:spcBef>
                <a:spcPct val="0"/>
              </a:spcBef>
              <a:buClrTx/>
              <a:buSzTx/>
              <a:buNone/>
            </a:pPr>
            <a:r>
              <a:rPr lang="en-US" sz="1200" dirty="0" smtClean="0">
                <a:solidFill>
                  <a:schemeClr val="tx1"/>
                </a:solidFill>
              </a:rPr>
              <a:t>Phone: 022-9200244	               Phone: 022-9240048	</a:t>
            </a:r>
          </a:p>
          <a:p>
            <a:pPr marL="0" lvl="0" indent="0" algn="just" fontAlgn="base">
              <a:spcBef>
                <a:spcPct val="0"/>
              </a:spcBef>
              <a:buClrTx/>
              <a:buSzTx/>
              <a:buNone/>
            </a:pPr>
            <a:endParaRPr lang="en-US" sz="1200" dirty="0" smtClean="0">
              <a:solidFill>
                <a:schemeClr val="tx1"/>
              </a:solidFill>
            </a:endParaRPr>
          </a:p>
        </p:txBody>
      </p:sp>
      <p:sp>
        <p:nvSpPr>
          <p:cNvPr id="10" name="TextBox 9"/>
          <p:cNvSpPr txBox="1"/>
          <p:nvPr/>
        </p:nvSpPr>
        <p:spPr>
          <a:xfrm>
            <a:off x="44824" y="4471486"/>
            <a:ext cx="5029200" cy="2359620"/>
          </a:xfrm>
          <a:prstGeom prst="rect">
            <a:avLst/>
          </a:prstGeom>
          <a:solidFill>
            <a:schemeClr val="accent2">
              <a:lumMod val="20000"/>
              <a:lumOff val="80000"/>
            </a:schemeClr>
          </a:solidFill>
        </p:spPr>
        <p:txBody>
          <a:bodyPr wrap="square" rtlCol="0">
            <a:spAutoFit/>
          </a:bodyPr>
          <a:lstStyle/>
          <a:p>
            <a:pPr algn="just">
              <a:spcAft>
                <a:spcPts val="400"/>
              </a:spcAft>
            </a:pPr>
            <a:r>
              <a:rPr lang="en-US" sz="1200" b="1" u="sng" dirty="0" smtClean="0">
                <a:latin typeface="+mj-lt"/>
              </a:rPr>
              <a:t>Brief Scope of Work</a:t>
            </a:r>
          </a:p>
          <a:p>
            <a:pPr marL="0" indent="0" algn="just">
              <a:buFont typeface="Arial" charset="0"/>
              <a:buNone/>
            </a:pPr>
            <a:r>
              <a:rPr lang="en-US" sz="1200" dirty="0" smtClean="0">
                <a:latin typeface="+mj-lt"/>
              </a:rPr>
              <a:t>The detailed scope of work for the transaction advisor to develop the project is provided in the RFP. However, briefly, the Transaction Advisor/ Consulting Firm(s) shall be expected to perform following tasks:</a:t>
            </a:r>
          </a:p>
          <a:p>
            <a:pPr marL="0" indent="0" algn="just">
              <a:buFont typeface="Arial" charset="0"/>
              <a:buNone/>
            </a:pPr>
            <a:r>
              <a:rPr lang="en-US" sz="1200" dirty="0" smtClean="0">
                <a:latin typeface="+mj-lt"/>
              </a:rPr>
              <a:t> </a:t>
            </a:r>
          </a:p>
          <a:p>
            <a:pPr marL="228600" indent="-228600" algn="just">
              <a:buFont typeface="Arial" charset="0"/>
              <a:buAutoNum type="alphaLcParenR"/>
            </a:pPr>
            <a:r>
              <a:rPr lang="en-US" sz="1200" dirty="0" smtClean="0">
                <a:latin typeface="+mj-lt"/>
              </a:rPr>
              <a:t>Conduct Technical Feasibility of the proposed project.</a:t>
            </a:r>
          </a:p>
          <a:p>
            <a:pPr marL="228600" indent="-228600" algn="just">
              <a:buFont typeface="Arial" charset="0"/>
              <a:buAutoNum type="alphaLcParenR"/>
            </a:pPr>
            <a:r>
              <a:rPr lang="en-US" sz="1200" dirty="0" smtClean="0">
                <a:latin typeface="+mj-lt"/>
              </a:rPr>
              <a:t>Conduct Legal, Socio-Economic, Financial viability Study, PPP options analysis and provide Transaction Advisory Services in respect of the project. </a:t>
            </a:r>
          </a:p>
          <a:p>
            <a:pPr marL="228600" indent="-228600" algn="just">
              <a:buFont typeface="Arial" charset="0"/>
              <a:buAutoNum type="alphaLcParenR"/>
            </a:pPr>
            <a:r>
              <a:rPr lang="en-US" sz="1200" dirty="0"/>
              <a:t>Assist </a:t>
            </a:r>
            <a:r>
              <a:rPr lang="en-US" sz="1200" dirty="0" smtClean="0"/>
              <a:t>Local Government </a:t>
            </a:r>
            <a:r>
              <a:rPr lang="en-US" sz="1200" dirty="0"/>
              <a:t>Department in marketing the project to the interested mix of investors, and administering the bidding process for implementation of the project till achieving Financial Closure</a:t>
            </a:r>
            <a:r>
              <a:rPr lang="en-US" sz="1200" dirty="0" smtClean="0"/>
              <a:t>.</a:t>
            </a:r>
            <a:endParaRPr lang="en-US" sz="1200" dirty="0"/>
          </a:p>
        </p:txBody>
      </p:sp>
      <p:sp>
        <p:nvSpPr>
          <p:cNvPr id="18" name="Title 1"/>
          <p:cNvSpPr txBox="1">
            <a:spLocks/>
          </p:cNvSpPr>
          <p:nvPr/>
        </p:nvSpPr>
        <p:spPr>
          <a:xfrm>
            <a:off x="0" y="762000"/>
            <a:ext cx="9906000" cy="381000"/>
          </a:xfrm>
          <a:prstGeom prst="rect">
            <a:avLst/>
          </a:prstGeom>
          <a:solidFill>
            <a:schemeClr val="bg1"/>
          </a:solidFill>
        </p:spPr>
        <p:style>
          <a:lnRef idx="1">
            <a:schemeClr val="accent5"/>
          </a:lnRef>
          <a:fillRef idx="2">
            <a:schemeClr val="accent5"/>
          </a:fillRef>
          <a:effectRef idx="1">
            <a:schemeClr val="accent5"/>
          </a:effectRef>
          <a:fontRef idx="minor">
            <a:schemeClr val="dk1"/>
          </a:fontRef>
        </p:style>
        <p:txBody>
          <a:bodyPr vert="horz" rtlCol="0" anchor="ctr">
            <a:noAutofit/>
          </a:bodyPr>
          <a:lst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a:lstStyle>
          <a:p>
            <a:pPr algn="ctr">
              <a:tabLst>
                <a:tab pos="3543300" algn="l"/>
              </a:tabLst>
              <a:defRPr/>
            </a:pPr>
            <a:endParaRPr lang="en-US" sz="2000" b="1" dirty="0">
              <a:solidFill>
                <a:schemeClr val="bg1"/>
              </a:solidFill>
              <a:latin typeface="Cambria" pitchFamily="18" charset="0"/>
            </a:endParaRPr>
          </a:p>
        </p:txBody>
      </p:sp>
      <p:sp>
        <p:nvSpPr>
          <p:cNvPr id="5" name="TextBox 4"/>
          <p:cNvSpPr txBox="1"/>
          <p:nvPr/>
        </p:nvSpPr>
        <p:spPr>
          <a:xfrm>
            <a:off x="2041712" y="698358"/>
            <a:ext cx="6172200" cy="369332"/>
          </a:xfrm>
          <a:prstGeom prst="rect">
            <a:avLst/>
          </a:prstGeom>
          <a:noFill/>
        </p:spPr>
        <p:txBody>
          <a:bodyPr wrap="square" rtlCol="0">
            <a:spAutoFit/>
          </a:bodyPr>
          <a:lstStyle/>
          <a:p>
            <a:pPr algn="ctr"/>
            <a:r>
              <a:rPr lang="en-US" b="1" dirty="0" smtClean="0">
                <a:solidFill>
                  <a:srgbClr val="0070C0"/>
                </a:solidFill>
                <a:effectLst>
                  <a:outerShdw blurRad="38100" dist="38100" dir="2700000" algn="tl">
                    <a:srgbClr val="000000">
                      <a:alpha val="43137"/>
                    </a:srgbClr>
                  </a:outerShdw>
                </a:effectLst>
                <a:latin typeface="Cambria" pitchFamily="18" charset="0"/>
              </a:rPr>
              <a:t>RANI </a:t>
            </a:r>
            <a:r>
              <a:rPr lang="en-US" b="1" dirty="0">
                <a:solidFill>
                  <a:srgbClr val="0070C0"/>
                </a:solidFill>
                <a:effectLst>
                  <a:outerShdw blurRad="38100" dist="38100" dir="2700000" algn="tl">
                    <a:srgbClr val="000000">
                      <a:alpha val="43137"/>
                    </a:srgbClr>
                  </a:outerShdw>
                </a:effectLst>
                <a:latin typeface="Cambria" pitchFamily="18" charset="0"/>
              </a:rPr>
              <a:t>BAGH HYDERABAD RECREATIONAL PARK PROJECT</a:t>
            </a:r>
            <a:endParaRPr lang="en-US" b="1" dirty="0" smtClean="0">
              <a:solidFill>
                <a:srgbClr val="0070C0"/>
              </a:solidFill>
              <a:effectLst>
                <a:outerShdw blurRad="38100" dist="38100" dir="2700000" algn="tl">
                  <a:srgbClr val="000000">
                    <a:alpha val="43137"/>
                  </a:srgbClr>
                </a:outerShdw>
              </a:effectLst>
              <a:latin typeface="Cambria" pitchFamily="18" charset="0"/>
            </a:endParaRPr>
          </a:p>
        </p:txBody>
      </p:sp>
      <p:sp>
        <p:nvSpPr>
          <p:cNvPr id="11" name="TextBox 10"/>
          <p:cNvSpPr txBox="1"/>
          <p:nvPr/>
        </p:nvSpPr>
        <p:spPr>
          <a:xfrm>
            <a:off x="7391400" y="5373755"/>
            <a:ext cx="2044178" cy="253916"/>
          </a:xfrm>
          <a:prstGeom prst="rect">
            <a:avLst/>
          </a:prstGeom>
          <a:noFill/>
        </p:spPr>
        <p:txBody>
          <a:bodyPr wrap="square" rtlCol="0">
            <a:spAutoFit/>
          </a:bodyPr>
          <a:lstStyle/>
          <a:p>
            <a:endParaRPr lang="en-US" sz="1050" b="1" dirty="0">
              <a:latin typeface="+mn-lt"/>
              <a:cs typeface="+mn-cs"/>
            </a:endParaRPr>
          </a:p>
        </p:txBody>
      </p:sp>
      <p:pic>
        <p:nvPicPr>
          <p:cNvPr id="19" name="Picture 18" descr="PPP logo.bmp"/>
          <p:cNvPicPr>
            <a:picLocks noChangeAspect="1"/>
          </p:cNvPicPr>
          <p:nvPr/>
        </p:nvPicPr>
        <p:blipFill>
          <a:blip r:embed="rId3" cstate="print"/>
          <a:stretch>
            <a:fillRect/>
          </a:stretch>
        </p:blipFill>
        <p:spPr>
          <a:xfrm>
            <a:off x="8686800" y="0"/>
            <a:ext cx="1066800" cy="990600"/>
          </a:xfrm>
          <a:prstGeom prst="rect">
            <a:avLst/>
          </a:prstGeom>
        </p:spPr>
      </p:pic>
      <p:pic>
        <p:nvPicPr>
          <p:cNvPr id="12" name="Picture 11"/>
          <p:cNvPicPr/>
          <p:nvPr/>
        </p:nvPicPr>
        <p:blipFill>
          <a:blip r:embed="rId4" cstate="print"/>
          <a:srcRect/>
          <a:stretch>
            <a:fillRect/>
          </a:stretch>
        </p:blipFill>
        <p:spPr bwMode="auto">
          <a:xfrm>
            <a:off x="152400" y="-1"/>
            <a:ext cx="1066800" cy="101940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1602</TotalTime>
  <Words>380</Words>
  <Application>Microsoft Office PowerPoint</Application>
  <PresentationFormat>A4 Paper (210x297 mm)</PresentationFormat>
  <Paragraphs>29</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Trek</vt:lpstr>
      <vt:lpstr>REQUEST FOR PROPOSAL  TRANSACTION ADVISORY SERVICES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Expression of Interest</dc:title>
  <dc:creator>Mujj Shahneel</dc:creator>
  <cp:lastModifiedBy>GM</cp:lastModifiedBy>
  <cp:revision>361</cp:revision>
  <cp:lastPrinted>2011-11-24T07:32:49Z</cp:lastPrinted>
  <dcterms:created xsi:type="dcterms:W3CDTF">2006-08-16T00:00:00Z</dcterms:created>
  <dcterms:modified xsi:type="dcterms:W3CDTF">2016-04-05T10:33:02Z</dcterms:modified>
</cp:coreProperties>
</file>